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9" r:id="rId2"/>
    <p:sldId id="257" r:id="rId3"/>
    <p:sldId id="352" r:id="rId4"/>
    <p:sldId id="337" r:id="rId5"/>
    <p:sldId id="338" r:id="rId6"/>
    <p:sldId id="339" r:id="rId7"/>
    <p:sldId id="341" r:id="rId8"/>
    <p:sldId id="344" r:id="rId9"/>
    <p:sldId id="343" r:id="rId10"/>
    <p:sldId id="345" r:id="rId11"/>
    <p:sldId id="346" r:id="rId12"/>
    <p:sldId id="355" r:id="rId13"/>
    <p:sldId id="347" r:id="rId14"/>
    <p:sldId id="348" r:id="rId15"/>
    <p:sldId id="349" r:id="rId16"/>
    <p:sldId id="353" r:id="rId17"/>
    <p:sldId id="3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3E3"/>
    <a:srgbClr val="6B6B6B"/>
    <a:srgbClr val="AD5207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08F31-3D09-4BE9-8F3A-F8BE7E3E12A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76F2F-C0BF-465F-8310-27025A186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6F2F-C0BF-465F-8310-27025A18615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CC53-C1E7-4550-9559-F70F224D5D89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6B8-0C84-4475-B667-C125871F9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CC53-C1E7-4550-9559-F70F224D5D89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6B8-0C84-4475-B667-C125871F9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CC53-C1E7-4550-9559-F70F224D5D89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6B8-0C84-4475-B667-C125871F9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CC53-C1E7-4550-9559-F70F224D5D89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6B8-0C84-4475-B667-C125871F9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CC53-C1E7-4550-9559-F70F224D5D89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6B8-0C84-4475-B667-C125871F9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CC53-C1E7-4550-9559-F70F224D5D89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6B8-0C84-4475-B667-C125871F9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CC53-C1E7-4550-9559-F70F224D5D89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6B8-0C84-4475-B667-C125871F9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CC53-C1E7-4550-9559-F70F224D5D89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6B8-0C84-4475-B667-C125871F9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CC53-C1E7-4550-9559-F70F224D5D89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6B8-0C84-4475-B667-C125871F9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CC53-C1E7-4550-9559-F70F224D5D89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6B8-0C84-4475-B667-C125871F9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CC53-C1E7-4550-9559-F70F224D5D89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6B8-0C84-4475-B667-C125871F9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CC53-C1E7-4550-9559-F70F224D5D89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2D6B8-0C84-4475-B667-C125871F9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5" Type="http://schemas.openxmlformats.org/officeDocument/2006/relationships/image" Target="../media/image30.jpe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5.jpg"/><Relationship Id="rId4" Type="http://schemas.openxmlformats.org/officeDocument/2006/relationships/image" Target="../media/image11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5.jp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jpe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5.jpg"/><Relationship Id="rId4" Type="http://schemas.openxmlformats.org/officeDocument/2006/relationships/image" Target="../media/image20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jp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5" Type="http://schemas.openxmlformats.org/officeDocument/2006/relationships/image" Target="../media/image29.jpe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7959"/>
            <a:ext cx="2990850" cy="42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397959"/>
            <a:ext cx="3214710" cy="42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397959"/>
            <a:ext cx="3000375" cy="42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000364" y="2928934"/>
            <a:ext cx="307183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DEAN’S LIST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7858148" y="1643050"/>
            <a:ext cx="12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project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42"/>
            <a:ext cx="9144000" cy="14112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50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КРИТЕРИИ И РАНЖИРОВАНИЕ DEAN’S LIST</a:t>
            </a:r>
            <a:endParaRPr lang="ru-RU" sz="2800" b="1" dirty="0">
              <a:solidFill>
                <a:srgbClr val="2303E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6050" y="2285992"/>
            <a:ext cx="650085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500" b="1" u="sng" dirty="0" smtClean="0">
                <a:solidFill>
                  <a:srgbClr val="2303E3"/>
                </a:solidFill>
              </a:rPr>
              <a:t>Категория А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Средний балл студента за 2 прошедших семестра должен быть не ниже 4,4;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Не менее 3 призовых мест и 1 победы в спортивных соревнованиях всероссийского/регионального/университетского уровня или побед/призовых мест на чемпионатах Европы и мира.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Наличие звания КМС/МС или не менее 3 публикаций (за последний год) на физкультурно-спортивную тематику входящих в базу РИНЦ.</a:t>
            </a:r>
            <a:endParaRPr lang="ru-RU" sz="1400" b="1" dirty="0">
              <a:solidFill>
                <a:srgbClr val="2303E3"/>
              </a:solidFill>
            </a:endParaRP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24288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2786050" y="4000504"/>
            <a:ext cx="62151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b="1" u="sng" dirty="0" smtClean="0">
                <a:solidFill>
                  <a:srgbClr val="2303E3"/>
                </a:solidFill>
              </a:rPr>
              <a:t>Категория В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2303E3"/>
                </a:solidFill>
              </a:rPr>
              <a:t>Средний балл студента за 2 последних семестра должен быть не ниже 4,2;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2303E3"/>
                </a:solidFill>
              </a:rPr>
              <a:t>Не менее 2 призовых мест в спортивных соревнованиях всероссийского/регионального/университетского уровня.</a:t>
            </a:r>
            <a:endParaRPr lang="ru-RU" sz="1500" b="1" dirty="0">
              <a:solidFill>
                <a:srgbClr val="2303E3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357430"/>
            <a:ext cx="24288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500166" y="2500306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</a:t>
            </a:r>
            <a:endParaRPr lang="ru-RU" sz="8000" b="1" dirty="0">
              <a:solidFill>
                <a:srgbClr val="FFFF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428860" y="3857628"/>
            <a:ext cx="6715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64"/>
            <a:ext cx="242886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1500166" y="4000504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6B6B6B"/>
                </a:solidFill>
              </a:rPr>
              <a:t>В</a:t>
            </a:r>
            <a:endParaRPr lang="ru-RU" sz="8000" b="1" dirty="0">
              <a:solidFill>
                <a:srgbClr val="6B6B6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00166" y="5534561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AD5207"/>
                </a:solidFill>
              </a:rPr>
              <a:t>С</a:t>
            </a:r>
            <a:endParaRPr lang="ru-RU" sz="8000" b="1" dirty="0">
              <a:solidFill>
                <a:srgbClr val="AD5207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6050" y="5429264"/>
            <a:ext cx="6357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b="1" u="sng" dirty="0" smtClean="0">
                <a:solidFill>
                  <a:srgbClr val="2303E3"/>
                </a:solidFill>
              </a:rPr>
              <a:t>Категория С</a:t>
            </a:r>
            <a:endParaRPr lang="ru-RU" sz="1600" dirty="0" smtClean="0"/>
          </a:p>
          <a:p>
            <a:pPr lvl="0" algn="just"/>
            <a:r>
              <a:rPr lang="ru-RU" sz="1500" b="1" dirty="0" smtClean="0">
                <a:solidFill>
                  <a:srgbClr val="2303E3"/>
                </a:solidFill>
              </a:rPr>
              <a:t>Средний балл студента за 2 последних семестра должен быть не ниже 4,0;</a:t>
            </a:r>
          </a:p>
          <a:p>
            <a:pPr lvl="0" algn="just"/>
            <a:r>
              <a:rPr lang="ru-RU" sz="1500" b="1" dirty="0" smtClean="0">
                <a:solidFill>
                  <a:srgbClr val="2303E3"/>
                </a:solidFill>
              </a:rPr>
              <a:t>Не менее 3 призовых мест или не менее 1 победы в спортивных соревнованиях городского или институтского уровня.</a:t>
            </a:r>
          </a:p>
          <a:p>
            <a:pPr lvl="0"/>
            <a:endParaRPr lang="ru-RU" sz="1500" b="1" u="sng" dirty="0" smtClean="0">
              <a:solidFill>
                <a:srgbClr val="2303E3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2001026" y="4642652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1965307" y="625000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85852" y="192880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2303E3"/>
                </a:solidFill>
              </a:rPr>
              <a:t>Лидер в спорте</a:t>
            </a:r>
            <a:r>
              <a:rPr lang="en-US" sz="2400" b="1" dirty="0" smtClean="0">
                <a:solidFill>
                  <a:srgbClr val="2303E3"/>
                </a:solidFill>
              </a:rPr>
              <a:t> (Leader in sports)</a:t>
            </a:r>
            <a:endParaRPr lang="ru-RU" sz="2400" b="1" dirty="0">
              <a:solidFill>
                <a:srgbClr val="2303E3"/>
              </a:solidFill>
            </a:endParaRPr>
          </a:p>
        </p:txBody>
      </p:sp>
      <p:pic>
        <p:nvPicPr>
          <p:cNvPr id="35" name="Picture 5" descr="http://green-kurort.ru/upload/iblock/367/367f80d3120b59c13afd35e4f1aff67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928802"/>
            <a:ext cx="2286016" cy="457203"/>
          </a:xfrm>
          <a:prstGeom prst="rect">
            <a:avLst/>
          </a:prstGeom>
          <a:noFill/>
        </p:spPr>
      </p:pic>
      <p:cxnSp>
        <p:nvCxnSpPr>
          <p:cNvPr id="45" name="Прямая соединительная линия 44"/>
          <p:cNvCxnSpPr/>
          <p:nvPr/>
        </p:nvCxnSpPr>
        <p:spPr>
          <a:xfrm rot="5400000">
            <a:off x="2036745" y="3106735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2357430"/>
            <a:ext cx="34348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3857628"/>
            <a:ext cx="3416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5357802"/>
            <a:ext cx="33729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8" name="Прямая соединительная линия 57"/>
          <p:cNvCxnSpPr/>
          <p:nvPr/>
        </p:nvCxnSpPr>
        <p:spPr>
          <a:xfrm>
            <a:off x="2428860" y="5429264"/>
            <a:ext cx="6715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2" grpId="0"/>
      <p:bldP spid="34" grpId="0"/>
      <p:bldP spid="41" grpId="0"/>
      <p:bldP spid="42" grpId="0"/>
      <p:bldP spid="44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КРИТЕРИИ И РАНЖИРОВАНИЕ DEAN’S LIST</a:t>
            </a:r>
            <a:endParaRPr lang="ru-RU" sz="2800" b="1" dirty="0">
              <a:solidFill>
                <a:srgbClr val="2303E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6050" y="2285992"/>
            <a:ext cx="63579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500" b="1" u="sng" dirty="0" smtClean="0">
                <a:solidFill>
                  <a:srgbClr val="2303E3"/>
                </a:solidFill>
              </a:rPr>
              <a:t>Категория А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Средний балл студента за 2 последних семестра должен быть не ниже 4,8;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Быть организатором/</a:t>
            </a:r>
            <a:r>
              <a:rPr lang="ru-RU" sz="1400" b="1" dirty="0" err="1" smtClean="0">
                <a:solidFill>
                  <a:srgbClr val="2303E3"/>
                </a:solidFill>
              </a:rPr>
              <a:t>соорганизатором</a:t>
            </a:r>
            <a:r>
              <a:rPr lang="ru-RU" sz="1400" b="1" dirty="0" smtClean="0">
                <a:solidFill>
                  <a:srgbClr val="2303E3"/>
                </a:solidFill>
              </a:rPr>
              <a:t> 3 мероприятий и участником 3 общественных форумов всероссийского/регионального/университетского уровня;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Быть членом студенческого совета СГФ;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Иметь рекомендательное письмо от </a:t>
            </a:r>
            <a:r>
              <a:rPr lang="ru-RU" sz="1400" b="1" dirty="0" err="1" smtClean="0">
                <a:solidFill>
                  <a:srgbClr val="2303E3"/>
                </a:solidFill>
              </a:rPr>
              <a:t>студсовета</a:t>
            </a:r>
            <a:r>
              <a:rPr lang="ru-RU" sz="1400" b="1" dirty="0" smtClean="0">
                <a:solidFill>
                  <a:srgbClr val="2303E3"/>
                </a:solidFill>
              </a:rPr>
              <a:t> СГФ.</a:t>
            </a:r>
            <a:endParaRPr lang="ru-RU" sz="1400" b="1" dirty="0">
              <a:solidFill>
                <a:srgbClr val="2303E3"/>
              </a:solidFill>
            </a:endParaRP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24288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2786050" y="3857628"/>
            <a:ext cx="6357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b="1" u="sng" dirty="0" smtClean="0">
                <a:solidFill>
                  <a:srgbClr val="2303E3"/>
                </a:solidFill>
              </a:rPr>
              <a:t>Категория В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Средний балл студента за 2 последних семестра должен быть не ниже 4,6;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Быть организатором/</a:t>
            </a:r>
            <a:r>
              <a:rPr lang="ru-RU" sz="1400" b="1" dirty="0" err="1" smtClean="0">
                <a:solidFill>
                  <a:srgbClr val="2303E3"/>
                </a:solidFill>
              </a:rPr>
              <a:t>соорганизатором</a:t>
            </a:r>
            <a:r>
              <a:rPr lang="ru-RU" sz="1400" b="1" dirty="0" smtClean="0">
                <a:solidFill>
                  <a:srgbClr val="2303E3"/>
                </a:solidFill>
              </a:rPr>
              <a:t> 2 мероприятий и участником 2 общественных форумов всероссийского/регионального/университетского уровня;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Быть членом студенческого совета СГФ;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Иметь рекомендательное письмо от </a:t>
            </a:r>
            <a:r>
              <a:rPr lang="ru-RU" sz="1400" b="1" dirty="0" err="1" smtClean="0">
                <a:solidFill>
                  <a:srgbClr val="2303E3"/>
                </a:solidFill>
              </a:rPr>
              <a:t>студсовета</a:t>
            </a:r>
            <a:r>
              <a:rPr lang="ru-RU" sz="1400" b="1" dirty="0" smtClean="0">
                <a:solidFill>
                  <a:srgbClr val="2303E3"/>
                </a:solidFill>
              </a:rPr>
              <a:t> СГФ.</a:t>
            </a:r>
          </a:p>
          <a:p>
            <a:pPr lvl="0">
              <a:buFont typeface="Arial" pitchFamily="34" charset="0"/>
              <a:buChar char="•"/>
            </a:pPr>
            <a:endParaRPr lang="ru-RU" sz="1300" b="1" dirty="0">
              <a:solidFill>
                <a:srgbClr val="2303E3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24288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500166" y="2500306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</a:t>
            </a:r>
            <a:endParaRPr lang="ru-RU" sz="8000" b="1" dirty="0">
              <a:solidFill>
                <a:srgbClr val="FFFF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428860" y="3857628"/>
            <a:ext cx="6715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64"/>
            <a:ext cx="242886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1500166" y="4000504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6B6B6B"/>
                </a:solidFill>
              </a:rPr>
              <a:t>В</a:t>
            </a:r>
            <a:endParaRPr lang="ru-RU" sz="8000" b="1" dirty="0">
              <a:solidFill>
                <a:srgbClr val="6B6B6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00166" y="5500702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AD5207"/>
                </a:solidFill>
              </a:rPr>
              <a:t>С</a:t>
            </a:r>
            <a:endParaRPr lang="ru-RU" sz="8000" b="1" dirty="0">
              <a:solidFill>
                <a:srgbClr val="AD5207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6050" y="5500702"/>
            <a:ext cx="621510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b="1" u="sng" dirty="0" smtClean="0">
                <a:solidFill>
                  <a:srgbClr val="2303E3"/>
                </a:solidFill>
              </a:rPr>
              <a:t>Категория С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Средний балл студента за 2 последних семестра должен быть не ниже 4,4;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Быть организатором/</a:t>
            </a:r>
            <a:r>
              <a:rPr lang="ru-RU" sz="1400" b="1" dirty="0" err="1" smtClean="0">
                <a:solidFill>
                  <a:srgbClr val="2303E3"/>
                </a:solidFill>
              </a:rPr>
              <a:t>соорганизатором</a:t>
            </a:r>
            <a:r>
              <a:rPr lang="ru-RU" sz="1400" b="1" dirty="0" smtClean="0">
                <a:solidFill>
                  <a:srgbClr val="2303E3"/>
                </a:solidFill>
              </a:rPr>
              <a:t> 1 мероприятия;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Быть членом студенческого совета СГФ;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Иметь рекомендательное письмо от </a:t>
            </a:r>
            <a:r>
              <a:rPr lang="ru-RU" sz="1400" b="1" dirty="0" err="1" smtClean="0">
                <a:solidFill>
                  <a:srgbClr val="2303E3"/>
                </a:solidFill>
              </a:rPr>
              <a:t>студсовета</a:t>
            </a:r>
            <a:r>
              <a:rPr lang="ru-RU" sz="1400" b="1" dirty="0" smtClean="0">
                <a:solidFill>
                  <a:srgbClr val="2303E3"/>
                </a:solidFill>
              </a:rPr>
              <a:t> СГФ.</a:t>
            </a:r>
          </a:p>
          <a:p>
            <a:pPr lvl="0" algn="just">
              <a:buFont typeface="Arial" pitchFamily="34" charset="0"/>
              <a:buChar char="•"/>
            </a:pPr>
            <a:endParaRPr lang="ru-RU" sz="1400" b="1" dirty="0">
              <a:solidFill>
                <a:srgbClr val="2303E3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2001026" y="4642652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2071682" y="6143632"/>
            <a:ext cx="14287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00232" y="192880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2303E3"/>
                </a:solidFill>
              </a:rPr>
              <a:t>Общественный лидер (</a:t>
            </a:r>
            <a:r>
              <a:rPr lang="ru-RU" sz="2400" b="1" dirty="0" err="1" smtClean="0">
                <a:solidFill>
                  <a:srgbClr val="2303E3"/>
                </a:solidFill>
              </a:rPr>
              <a:t>Public</a:t>
            </a:r>
            <a:r>
              <a:rPr lang="ru-RU" sz="2400" b="1" dirty="0" smtClean="0">
                <a:solidFill>
                  <a:srgbClr val="2303E3"/>
                </a:solidFill>
              </a:rPr>
              <a:t> </a:t>
            </a:r>
            <a:r>
              <a:rPr lang="ru-RU" sz="2400" b="1" dirty="0" err="1" smtClean="0">
                <a:solidFill>
                  <a:srgbClr val="2303E3"/>
                </a:solidFill>
              </a:rPr>
              <a:t>leader</a:t>
            </a:r>
            <a:r>
              <a:rPr lang="ru-RU" sz="2400" b="1" dirty="0" smtClean="0">
                <a:solidFill>
                  <a:srgbClr val="2303E3"/>
                </a:solidFill>
              </a:rPr>
              <a:t>)</a:t>
            </a:r>
            <a:endParaRPr lang="ru-RU" sz="2400" b="1" dirty="0">
              <a:solidFill>
                <a:srgbClr val="2303E3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000240"/>
            <a:ext cx="4804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5" name="Прямая соединительная линия 44"/>
          <p:cNvCxnSpPr/>
          <p:nvPr/>
        </p:nvCxnSpPr>
        <p:spPr>
          <a:xfrm rot="5400000">
            <a:off x="2036745" y="3106735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2357430"/>
            <a:ext cx="34348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3857628"/>
            <a:ext cx="3416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5357802"/>
            <a:ext cx="33729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2428860" y="5429264"/>
            <a:ext cx="6715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2" grpId="0"/>
      <p:bldP spid="34" grpId="0"/>
      <p:bldP spid="41" grpId="0"/>
      <p:bldP spid="42" grpId="0"/>
      <p:bldP spid="4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КРИТЕРИИ И РАНЖИРОВАНИЕ DEAN’S LIST</a:t>
            </a:r>
            <a:endParaRPr lang="ru-RU" sz="2800" b="1" dirty="0">
              <a:solidFill>
                <a:srgbClr val="2303E3"/>
              </a:solidFill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571472" cy="24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000232" y="192880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2303E3"/>
                </a:solidFill>
              </a:rPr>
              <a:t>Общественный лидер (</a:t>
            </a:r>
            <a:r>
              <a:rPr lang="ru-RU" sz="2400" b="1" dirty="0" err="1" smtClean="0">
                <a:solidFill>
                  <a:srgbClr val="2303E3"/>
                </a:solidFill>
              </a:rPr>
              <a:t>Public</a:t>
            </a:r>
            <a:r>
              <a:rPr lang="ru-RU" sz="2400" b="1" dirty="0" smtClean="0">
                <a:solidFill>
                  <a:srgbClr val="2303E3"/>
                </a:solidFill>
              </a:rPr>
              <a:t> </a:t>
            </a:r>
            <a:r>
              <a:rPr lang="ru-RU" sz="2400" b="1" dirty="0" err="1" smtClean="0">
                <a:solidFill>
                  <a:srgbClr val="2303E3"/>
                </a:solidFill>
              </a:rPr>
              <a:t>leader</a:t>
            </a:r>
            <a:r>
              <a:rPr lang="ru-RU" sz="2400" b="1" dirty="0" smtClean="0">
                <a:solidFill>
                  <a:srgbClr val="2303E3"/>
                </a:solidFill>
              </a:rPr>
              <a:t>)</a:t>
            </a:r>
            <a:endParaRPr lang="ru-RU" sz="2400" b="1" dirty="0">
              <a:solidFill>
                <a:srgbClr val="2303E3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000240"/>
            <a:ext cx="4804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000100" y="3929066"/>
            <a:ext cx="764386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u="sng" dirty="0" smtClean="0">
                <a:solidFill>
                  <a:srgbClr val="2303E3"/>
                </a:solidFill>
              </a:rPr>
              <a:t>Особые условия:</a:t>
            </a:r>
          </a:p>
          <a:p>
            <a:pPr lvl="0" algn="just"/>
            <a:r>
              <a:rPr lang="ru-RU" sz="1700" b="1" dirty="0" smtClean="0">
                <a:solidFill>
                  <a:srgbClr val="2303E3"/>
                </a:solidFill>
              </a:rPr>
              <a:t>Лицу, занимающему пост председателя студенческого совета социально-гуманитарного факультета при условии отсутствия оценок «удовлетворительно» за два последних семестра и отсутствия академической задолженности, автоматически присваивается категория «А».</a:t>
            </a:r>
          </a:p>
          <a:p>
            <a:pPr lvl="0" algn="just"/>
            <a:r>
              <a:rPr lang="ru-RU" sz="1700" b="1" dirty="0" smtClean="0">
                <a:solidFill>
                  <a:srgbClr val="2303E3"/>
                </a:solidFill>
              </a:rPr>
              <a:t>Лицу, занимающему пост заместителя председателя студенческого совета социально-гуманитарного факультета при условии отсутствия оценок «удовлетворительно» за два последних семестра и отсутствия академической задолженности, автоматически присваивается категория «В».</a:t>
            </a:r>
          </a:p>
          <a:p>
            <a:pPr algn="just"/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857496"/>
            <a:ext cx="214314" cy="19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86256"/>
            <a:ext cx="214314" cy="19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6686550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686550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6686550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1000100" y="2786058"/>
            <a:ext cx="77867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2303E3"/>
                </a:solidFill>
              </a:rPr>
              <a:t>Снижается требование по количеству участия в форумах и организации мероприятий при наличии общественного статуса (например: волонтер (доброволец); донор; член студенческого отрядного движения; и т.п.) из расчета 1 статус равен 1 участию в форуме и 1 организации мероприятия.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286388"/>
            <a:ext cx="214314" cy="19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50003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1071538" y="24288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2303E3"/>
                </a:solidFill>
              </a:rPr>
              <a:t>Примечание:</a:t>
            </a:r>
            <a:endParaRPr lang="ru-RU" b="1" u="sng" dirty="0">
              <a:solidFill>
                <a:srgbClr val="2303E3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ПООЩРИТЕЛЬНАЯ СИСТЕМА DEAN’S LIST</a:t>
            </a:r>
            <a:endParaRPr lang="ru-RU" sz="2800" b="1" dirty="0">
              <a:solidFill>
                <a:srgbClr val="2303E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2143116"/>
            <a:ext cx="8215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303E3"/>
                </a:solidFill>
              </a:rPr>
              <a:t>Дополнительные баллы при сдаче сессии </a:t>
            </a:r>
            <a:r>
              <a:rPr lang="en-US" sz="2000" b="1" dirty="0" smtClean="0">
                <a:solidFill>
                  <a:srgbClr val="2303E3"/>
                </a:solidFill>
              </a:rPr>
              <a:t>(</a:t>
            </a:r>
            <a:r>
              <a:rPr lang="ru-RU" sz="2000" b="1" dirty="0" smtClean="0">
                <a:solidFill>
                  <a:srgbClr val="2303E3"/>
                </a:solidFill>
              </a:rPr>
              <a:t>количество устанавливается на усмотрение преподавателя);</a:t>
            </a:r>
          </a:p>
          <a:p>
            <a:pPr algn="just"/>
            <a:r>
              <a:rPr lang="ru-RU" sz="2000" b="1" dirty="0" smtClean="0">
                <a:solidFill>
                  <a:srgbClr val="2303E3"/>
                </a:solidFill>
              </a:rPr>
              <a:t>Публикация научных статей за счет института в сборниках и журналах издаваемых ИПИ им. П.П. Ершова (филиала) </a:t>
            </a:r>
            <a:r>
              <a:rPr lang="ru-RU" sz="2000" b="1" dirty="0" err="1" smtClean="0">
                <a:solidFill>
                  <a:srgbClr val="2303E3"/>
                </a:solidFill>
              </a:rPr>
              <a:t>ТюмГУ</a:t>
            </a:r>
            <a:r>
              <a:rPr lang="ru-RU" sz="2000" b="1" dirty="0" smtClean="0">
                <a:solidFill>
                  <a:srgbClr val="2303E3"/>
                </a:solidFill>
              </a:rPr>
              <a:t>;</a:t>
            </a:r>
          </a:p>
          <a:p>
            <a:pPr lvl="0" algn="just"/>
            <a:r>
              <a:rPr lang="ru-RU" sz="2000" b="1" dirty="0" smtClean="0">
                <a:solidFill>
                  <a:srgbClr val="2303E3"/>
                </a:solidFill>
              </a:rPr>
              <a:t>Скидки и абонементы от студ.профкома и других  организаций;</a:t>
            </a:r>
            <a:r>
              <a:rPr lang="en-US" sz="2000" b="1" dirty="0" smtClean="0">
                <a:solidFill>
                  <a:srgbClr val="2303E3"/>
                </a:solidFill>
              </a:rPr>
              <a:t> </a:t>
            </a:r>
            <a:endParaRPr lang="ru-RU" sz="2000" b="1" dirty="0" smtClean="0">
              <a:solidFill>
                <a:srgbClr val="2303E3"/>
              </a:solidFill>
            </a:endParaRPr>
          </a:p>
          <a:p>
            <a:pPr lvl="0" algn="just"/>
            <a:r>
              <a:rPr lang="ru-RU" sz="2000" b="1" dirty="0" smtClean="0">
                <a:solidFill>
                  <a:srgbClr val="2303E3"/>
                </a:solidFill>
              </a:rPr>
              <a:t>Сертификат вхождения в DEAN’S LIST;</a:t>
            </a:r>
          </a:p>
          <a:p>
            <a:pPr lvl="0" algn="just"/>
            <a:r>
              <a:rPr lang="ru-RU" sz="2000" b="1" dirty="0" smtClean="0">
                <a:solidFill>
                  <a:srgbClr val="2303E3"/>
                </a:solidFill>
              </a:rPr>
              <a:t>Благодарственное письмо домой;</a:t>
            </a:r>
          </a:p>
          <a:p>
            <a:pPr algn="just"/>
            <a:r>
              <a:rPr lang="ru-RU" sz="2000" b="1" dirty="0" smtClean="0">
                <a:solidFill>
                  <a:srgbClr val="2303E3"/>
                </a:solidFill>
              </a:rPr>
              <a:t>Отличительный нагрудный знак;</a:t>
            </a:r>
          </a:p>
          <a:p>
            <a:pPr algn="just"/>
            <a:r>
              <a:rPr lang="ru-RU" sz="2000" b="1" dirty="0" smtClean="0">
                <a:solidFill>
                  <a:srgbClr val="2303E3"/>
                </a:solidFill>
              </a:rPr>
              <a:t>Рекомендательное письмо работодателю при окончании вуза;</a:t>
            </a:r>
          </a:p>
          <a:p>
            <a:pPr algn="just"/>
            <a:r>
              <a:rPr lang="ru-RU" sz="2000" b="1" dirty="0" smtClean="0">
                <a:solidFill>
                  <a:srgbClr val="2303E3"/>
                </a:solidFill>
              </a:rPr>
              <a:t>Размещение фото с отличительными элементами на доске «Элита факультета»;</a:t>
            </a:r>
          </a:p>
          <a:p>
            <a:pPr lvl="0" algn="just"/>
            <a:r>
              <a:rPr lang="ru-RU" sz="2000" b="1" dirty="0" smtClean="0">
                <a:solidFill>
                  <a:srgbClr val="2303E3"/>
                </a:solidFill>
              </a:rPr>
              <a:t>Размещение электронного резюме на специальном сайте DEAN’S LIST;</a:t>
            </a:r>
          </a:p>
          <a:p>
            <a:pPr lvl="0" algn="just"/>
            <a:r>
              <a:rPr lang="ru-RU" sz="2000" b="1" dirty="0" err="1" smtClean="0">
                <a:solidFill>
                  <a:srgbClr val="2303E3"/>
                </a:solidFill>
              </a:rPr>
              <a:t>Досуговые</a:t>
            </a:r>
            <a:r>
              <a:rPr lang="ru-RU" sz="2000" b="1" dirty="0" smtClean="0">
                <a:solidFill>
                  <a:srgbClr val="2303E3"/>
                </a:solidFill>
              </a:rPr>
              <a:t> поездки от студ.профкома.</a:t>
            </a:r>
          </a:p>
          <a:p>
            <a:pPr lvl="0"/>
            <a:endParaRPr lang="ru-RU" sz="2000" b="1" dirty="0" smtClean="0">
              <a:solidFill>
                <a:srgbClr val="2303E3"/>
              </a:solidFill>
            </a:endParaRPr>
          </a:p>
          <a:p>
            <a:endParaRPr lang="ru-RU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285751" cy="26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285752" cy="2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9000"/>
            <a:ext cx="285752" cy="2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14752"/>
            <a:ext cx="285752" cy="2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285752" cy="2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285752" cy="2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643446"/>
            <a:ext cx="285752" cy="2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929198"/>
            <a:ext cx="285752" cy="2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572140"/>
            <a:ext cx="285752" cy="2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21431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А</a:t>
            </a:r>
            <a:endParaRPr lang="ru-RU" b="1" dirty="0">
              <a:solidFill>
                <a:srgbClr val="2303E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27146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А</a:t>
            </a:r>
            <a:endParaRPr lang="ru-RU" b="1" dirty="0">
              <a:solidFill>
                <a:srgbClr val="2303E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335756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АВ</a:t>
            </a:r>
            <a:endParaRPr lang="ru-RU" b="1" dirty="0">
              <a:solidFill>
                <a:srgbClr val="2303E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643314"/>
            <a:ext cx="57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АВС</a:t>
            </a:r>
            <a:endParaRPr lang="ru-RU" b="1" dirty="0">
              <a:solidFill>
                <a:srgbClr val="2303E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929066"/>
            <a:ext cx="57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АВС</a:t>
            </a:r>
            <a:endParaRPr lang="ru-RU" b="1" dirty="0">
              <a:solidFill>
                <a:srgbClr val="2303E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286256"/>
            <a:ext cx="57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АВС</a:t>
            </a:r>
            <a:endParaRPr lang="ru-RU" b="1" dirty="0">
              <a:solidFill>
                <a:srgbClr val="2303E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572008"/>
            <a:ext cx="57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АВС</a:t>
            </a:r>
            <a:endParaRPr lang="ru-RU" b="1" dirty="0">
              <a:solidFill>
                <a:srgbClr val="2303E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857760"/>
            <a:ext cx="57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АВС</a:t>
            </a:r>
            <a:endParaRPr lang="ru-RU" b="1" dirty="0">
              <a:solidFill>
                <a:srgbClr val="2303E3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5500702"/>
            <a:ext cx="57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АВС</a:t>
            </a:r>
            <a:endParaRPr lang="ru-RU" b="1" dirty="0">
              <a:solidFill>
                <a:srgbClr val="2303E3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29330"/>
            <a:ext cx="285752" cy="2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0" y="5857892"/>
            <a:ext cx="57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АВС</a:t>
            </a:r>
            <a:endParaRPr lang="ru-RU" b="1" dirty="0">
              <a:solidFill>
                <a:srgbClr val="2303E3"/>
              </a:solidFill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6686550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86550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4100" y="6686550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/>
      <p:bldP spid="19" grpId="0"/>
      <p:bldP spid="20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ПООЩРИТЕЛЬНАЯ СИСТЕМА DEAN’S LIST</a:t>
            </a:r>
            <a:endParaRPr lang="ru-RU" sz="2800" b="1" dirty="0">
              <a:solidFill>
                <a:srgbClr val="2303E3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876"/>
            <a:ext cx="511973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50003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42910" y="2714620"/>
            <a:ext cx="8286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2303E3"/>
                </a:solidFill>
              </a:rPr>
              <a:t>Категория А</a:t>
            </a:r>
            <a:r>
              <a:rPr lang="ru-RU" sz="2400" b="1" dirty="0" smtClean="0">
                <a:solidFill>
                  <a:srgbClr val="2303E3"/>
                </a:solidFill>
              </a:rPr>
              <a:t> подразумевает право пользования 100% комплекта бонусов и поощрительных программ.</a:t>
            </a:r>
          </a:p>
          <a:p>
            <a:pPr algn="just"/>
            <a:r>
              <a:rPr lang="ru-RU" sz="2400" b="1" u="sng" dirty="0" smtClean="0">
                <a:solidFill>
                  <a:srgbClr val="2303E3"/>
                </a:solidFill>
              </a:rPr>
              <a:t>Категория </a:t>
            </a:r>
            <a:r>
              <a:rPr lang="en-US" sz="2400" b="1" u="sng" dirty="0" smtClean="0">
                <a:solidFill>
                  <a:srgbClr val="2303E3"/>
                </a:solidFill>
              </a:rPr>
              <a:t>B</a:t>
            </a:r>
            <a:r>
              <a:rPr lang="ru-RU" sz="2400" b="1" dirty="0" smtClean="0">
                <a:solidFill>
                  <a:srgbClr val="2303E3"/>
                </a:solidFill>
              </a:rPr>
              <a:t> подразумевает право пользования 80% комплекта бонусных и поощрительных программ.</a:t>
            </a:r>
          </a:p>
          <a:p>
            <a:pPr algn="just"/>
            <a:r>
              <a:rPr lang="ru-RU" sz="2400" b="1" u="sng" dirty="0" smtClean="0">
                <a:solidFill>
                  <a:srgbClr val="2303E3"/>
                </a:solidFill>
              </a:rPr>
              <a:t>Категория С</a:t>
            </a:r>
            <a:r>
              <a:rPr lang="ru-RU" sz="2400" b="1" dirty="0" smtClean="0">
                <a:solidFill>
                  <a:srgbClr val="2303E3"/>
                </a:solidFill>
              </a:rPr>
              <a:t> подразумевает право пользования 70% комплекта бонусных и поощрительных программ.</a:t>
            </a:r>
          </a:p>
          <a:p>
            <a:endParaRPr lang="ru-RU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256"/>
            <a:ext cx="52387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6686550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686550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6686550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ПООЩРИТЕЛЬНАЯ СИСТЕМА DEAN’S LIST</a:t>
            </a:r>
            <a:endParaRPr lang="ru-RU" sz="2800" b="1" dirty="0">
              <a:solidFill>
                <a:srgbClr val="2303E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9124" y="19288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НАПРИМЕР</a:t>
            </a:r>
            <a:endParaRPr lang="ru-RU" b="1" dirty="0">
              <a:solidFill>
                <a:srgbClr val="2303E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2285992"/>
            <a:ext cx="3143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303E3"/>
                </a:solidFill>
              </a:rPr>
              <a:t>Размещение фото с отличительными элементами на доске </a:t>
            </a:r>
          </a:p>
          <a:p>
            <a:pPr algn="ctr"/>
            <a:r>
              <a:rPr lang="ru-RU" b="1" dirty="0" smtClean="0">
                <a:solidFill>
                  <a:srgbClr val="2303E3"/>
                </a:solidFill>
              </a:rPr>
              <a:t>«Элита факультета». </a:t>
            </a:r>
          </a:p>
        </p:txBody>
      </p:sp>
      <p:sp>
        <p:nvSpPr>
          <p:cNvPr id="27" name="Стрелка вниз 26"/>
          <p:cNvSpPr/>
          <p:nvPr/>
        </p:nvSpPr>
        <p:spPr>
          <a:xfrm rot="18668244">
            <a:off x="2623754" y="3345553"/>
            <a:ext cx="581839" cy="1350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6686550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86550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6686550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247900"/>
            <a:ext cx="2928958" cy="440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ПООЩРИТЕЛЬНАЯ СИСТЕМА DEAN’S LIST</a:t>
            </a:r>
            <a:endParaRPr lang="ru-RU" sz="2800" b="1" dirty="0">
              <a:solidFill>
                <a:srgbClr val="2303E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348" y="2071678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303E3"/>
                </a:solidFill>
              </a:rPr>
              <a:t>ОТЛИЧИТЕЛЬНЫЕ ЗНАЧКИ*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8860" y="257174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для лидеров категории «А»</a:t>
            </a:r>
            <a:endParaRPr lang="ru-RU" b="1" dirty="0">
              <a:solidFill>
                <a:srgbClr val="2303E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385762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для лидеров категории «В»</a:t>
            </a:r>
            <a:endParaRPr lang="ru-RU" b="1" dirty="0">
              <a:solidFill>
                <a:srgbClr val="2303E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108" y="500063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для лидеров категории «С»</a:t>
            </a:r>
            <a:endParaRPr lang="ru-RU" b="1" dirty="0">
              <a:solidFill>
                <a:srgbClr val="2303E3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6686550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86550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6686550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571744"/>
            <a:ext cx="3143272" cy="372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Стрелка вверх 32"/>
          <p:cNvSpPr/>
          <p:nvPr/>
        </p:nvSpPr>
        <p:spPr>
          <a:xfrm rot="13138339">
            <a:off x="7095463" y="2769149"/>
            <a:ext cx="168046" cy="12688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358050" y="25717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303E3"/>
                </a:solidFill>
              </a:rPr>
              <a:t>ПРИМЕР</a:t>
            </a:r>
            <a:endParaRPr lang="ru-RU" b="1" dirty="0">
              <a:solidFill>
                <a:srgbClr val="2303E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85789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303E3"/>
                </a:solidFill>
              </a:rPr>
              <a:t>*Значки с полимерной заливкой</a:t>
            </a:r>
            <a:endParaRPr lang="ru-RU" dirty="0">
              <a:solidFill>
                <a:srgbClr val="2303E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428868"/>
            <a:ext cx="227785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714752"/>
            <a:ext cx="1857387" cy="11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4857760"/>
            <a:ext cx="1643074" cy="10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286520"/>
            <a:ext cx="2914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16" grpId="0"/>
      <p:bldP spid="17" grpId="0"/>
      <p:bldP spid="18" grpId="0"/>
      <p:bldP spid="33" grpId="0" animBg="1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7959"/>
            <a:ext cx="2990850" cy="42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397959"/>
            <a:ext cx="3214710" cy="42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397959"/>
            <a:ext cx="3000375" cy="42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000364" y="2928934"/>
            <a:ext cx="307183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DEAN’S LIST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7858148" y="1643050"/>
            <a:ext cx="12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project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42"/>
            <a:ext cx="9144000" cy="14112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505"/>
            <a:ext cx="9144000" cy="12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2214554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2303E3"/>
                </a:solidFill>
              </a:rPr>
              <a:t>DEAN’S LIST – в переводе с английского</a:t>
            </a:r>
            <a:r>
              <a:rPr lang="en-US" sz="2400" b="1" i="1" dirty="0" smtClean="0">
                <a:solidFill>
                  <a:srgbClr val="2303E3"/>
                </a:solidFill>
              </a:rPr>
              <a:t> –</a:t>
            </a:r>
            <a:r>
              <a:rPr lang="ru-RU" sz="2400" b="1" i="1" dirty="0" smtClean="0">
                <a:solidFill>
                  <a:srgbClr val="2303E3"/>
                </a:solidFill>
              </a:rPr>
              <a:t> список декана. Подразумевает элитную группу студентов, отличившихся в одной или нескольких сферах студенческой жизнедеятельности. </a:t>
            </a:r>
          </a:p>
          <a:p>
            <a:pPr algn="just"/>
            <a:endParaRPr lang="ru-RU" sz="2400" dirty="0" smtClean="0">
              <a:solidFill>
                <a:srgbClr val="2303E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DEAN’S LIST – ЧТО ЭТО?</a:t>
            </a:r>
            <a:endParaRPr lang="ru-RU" sz="2800" b="1" dirty="0">
              <a:solidFill>
                <a:srgbClr val="2303E3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511973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50003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43512"/>
            <a:ext cx="52387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0034" y="371475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303E3"/>
                </a:solidFill>
              </a:rPr>
              <a:t>DEAN’S LIST – документ, подтверждающий признание студента, как активного деятеля-лидера в жизни факультета</a:t>
            </a:r>
            <a:r>
              <a:rPr lang="ru-RU" sz="2400" dirty="0" smtClean="0">
                <a:solidFill>
                  <a:srgbClr val="2303E3"/>
                </a:solidFill>
              </a:rPr>
              <a:t>.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00034" y="5000636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303E3"/>
                </a:solidFill>
              </a:rPr>
              <a:t>DEAN’S LIST подразумевает присвоение студенту факультетского звания ЛИДЕР, а также бонусы и программы поощрительного характера.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6686550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686550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6686550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DEAN’S LIST </a:t>
            </a:r>
            <a:r>
              <a:rPr lang="ru-RU" sz="2800" b="1" dirty="0" smtClean="0">
                <a:solidFill>
                  <a:srgbClr val="2303E3"/>
                </a:solidFill>
                <a:sym typeface="Symbol"/>
              </a:rPr>
              <a:t> </a:t>
            </a:r>
            <a:r>
              <a:rPr lang="en-US" sz="2800" b="1" dirty="0" smtClean="0">
                <a:solidFill>
                  <a:srgbClr val="2303E3"/>
                </a:solidFill>
              </a:rPr>
              <a:t>BENCHMARK</a:t>
            </a:r>
            <a:endParaRPr lang="ru-RU" sz="2800" b="1" dirty="0">
              <a:solidFill>
                <a:srgbClr val="2303E3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5"/>
            <a:ext cx="338064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786182" y="2143116"/>
            <a:ext cx="476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303E3"/>
                </a:solidFill>
              </a:rPr>
              <a:t>University of Washington</a:t>
            </a:r>
            <a:endParaRPr lang="ru-RU" sz="2800" b="1" dirty="0" smtClean="0">
              <a:solidFill>
                <a:srgbClr val="2303E3"/>
              </a:solidFill>
            </a:endParaRPr>
          </a:p>
          <a:p>
            <a:r>
              <a:rPr lang="ru-RU" sz="2000" b="1" dirty="0" smtClean="0">
                <a:solidFill>
                  <a:srgbClr val="2303E3"/>
                </a:solidFill>
              </a:rPr>
              <a:t>Вашингтонский университет</a:t>
            </a:r>
            <a:endParaRPr lang="ru-RU" sz="2000" b="1" dirty="0">
              <a:solidFill>
                <a:srgbClr val="2303E3"/>
              </a:solidFill>
            </a:endParaRPr>
          </a:p>
        </p:txBody>
      </p:sp>
      <p:pic>
        <p:nvPicPr>
          <p:cNvPr id="54276" name="Picture 4" descr="North Dakota State University seal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00372"/>
            <a:ext cx="952504" cy="9525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71604" y="3000372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303E3"/>
                </a:solidFill>
              </a:rPr>
              <a:t>University of North Dakota</a:t>
            </a:r>
            <a:endParaRPr lang="ru-RU" sz="2800" b="1" dirty="0" smtClean="0">
              <a:solidFill>
                <a:srgbClr val="2303E3"/>
              </a:solidFill>
            </a:endParaRPr>
          </a:p>
          <a:p>
            <a:r>
              <a:rPr lang="ru-RU" sz="2000" b="1" dirty="0" smtClean="0">
                <a:solidFill>
                  <a:srgbClr val="2303E3"/>
                </a:solidFill>
              </a:rPr>
              <a:t>Университет Северной Дакоты</a:t>
            </a:r>
            <a:endParaRPr lang="ru-RU" sz="2000" b="1" dirty="0">
              <a:solidFill>
                <a:srgbClr val="2303E3"/>
              </a:solidFill>
            </a:endParaRPr>
          </a:p>
        </p:txBody>
      </p:sp>
      <p:pic>
        <p:nvPicPr>
          <p:cNvPr id="54278" name="Picture 6" descr="University of Wisconsin seal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1000136" cy="10001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71604" y="4000504"/>
            <a:ext cx="7929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303E3"/>
                </a:solidFill>
              </a:rPr>
              <a:t>University of Wisconsin–Madison </a:t>
            </a:r>
            <a:endParaRPr lang="ru-RU" sz="2800" b="1" dirty="0" smtClean="0">
              <a:solidFill>
                <a:srgbClr val="2303E3"/>
              </a:solidFill>
            </a:endParaRPr>
          </a:p>
          <a:p>
            <a:r>
              <a:rPr lang="ru-RU" sz="2000" b="1" dirty="0" smtClean="0">
                <a:solidFill>
                  <a:srgbClr val="2303E3"/>
                </a:solidFill>
              </a:rPr>
              <a:t>Висконсинский университет в </a:t>
            </a:r>
            <a:r>
              <a:rPr lang="ru-RU" sz="2000" b="1" dirty="0" err="1" smtClean="0">
                <a:solidFill>
                  <a:srgbClr val="2303E3"/>
                </a:solidFill>
              </a:rPr>
              <a:t>Мадисоне</a:t>
            </a:r>
            <a:endParaRPr lang="ru-RU" sz="2000" b="1" dirty="0">
              <a:solidFill>
                <a:srgbClr val="2303E3"/>
              </a:solidFill>
            </a:endParaRP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143512"/>
            <a:ext cx="144780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785918" y="492919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303E3"/>
                </a:solidFill>
              </a:rPr>
              <a:t>University of Connecticut</a:t>
            </a:r>
            <a:endParaRPr lang="ru-RU" sz="2800" b="1" dirty="0" smtClean="0">
              <a:solidFill>
                <a:srgbClr val="2303E3"/>
              </a:solidFill>
            </a:endParaRPr>
          </a:p>
          <a:p>
            <a:r>
              <a:rPr lang="ru-RU" sz="2000" b="1" dirty="0" smtClean="0">
                <a:solidFill>
                  <a:srgbClr val="2303E3"/>
                </a:solidFill>
              </a:rPr>
              <a:t>Коннектикутский университет</a:t>
            </a:r>
            <a:endParaRPr lang="ru-RU" sz="2000" b="1" dirty="0">
              <a:solidFill>
                <a:srgbClr val="2303E3"/>
              </a:solidFill>
            </a:endParaRPr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857892"/>
            <a:ext cx="31337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357554" y="5857892"/>
            <a:ext cx="75009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2303E3"/>
                </a:solidFill>
              </a:rPr>
              <a:t>College of Business at Illinois</a:t>
            </a:r>
            <a:endParaRPr lang="ru-RU" sz="2600" b="1" dirty="0" smtClean="0">
              <a:solidFill>
                <a:srgbClr val="2303E3"/>
              </a:solidFill>
            </a:endParaRPr>
          </a:p>
          <a:p>
            <a:r>
              <a:rPr lang="ru-RU" sz="2000" b="1" dirty="0" smtClean="0">
                <a:solidFill>
                  <a:srgbClr val="2303E3"/>
                </a:solidFill>
              </a:rPr>
              <a:t>Колледж бизнеса в Иллинойсе</a:t>
            </a:r>
            <a:endParaRPr lang="ru-RU" sz="2000" b="1" dirty="0">
              <a:solidFill>
                <a:srgbClr val="2303E3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6686550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686550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34100" y="6686550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6" y="2214554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2303E3"/>
                </a:solidFill>
              </a:rPr>
              <a:t>Целью проекта</a:t>
            </a:r>
            <a:r>
              <a:rPr lang="ru-RU" sz="2400" b="1" dirty="0" smtClean="0">
                <a:solidFill>
                  <a:srgbClr val="2303E3"/>
                </a:solidFill>
              </a:rPr>
              <a:t> является формирование мотивации студентов к активному участию в образовательной, научно-исследовательской, общественной, творческой и физкультурно-спортивной деятельности.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DEAN’S LIST – ДЛЯ ЧЕГО ОН?</a:t>
            </a:r>
            <a:endParaRPr lang="ru-RU" sz="2800" b="1" dirty="0">
              <a:solidFill>
                <a:srgbClr val="2303E3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511973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50003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28596" y="3929066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303E3"/>
                </a:solidFill>
              </a:rPr>
              <a:t>Задачи проекта: </a:t>
            </a:r>
          </a:p>
          <a:p>
            <a:pPr lvl="0" algn="just"/>
            <a:r>
              <a:rPr lang="ru-RU" sz="2400" dirty="0" smtClean="0">
                <a:solidFill>
                  <a:srgbClr val="2303E3"/>
                </a:solidFill>
              </a:rPr>
              <a:t>      </a:t>
            </a:r>
            <a:r>
              <a:rPr lang="ru-RU" sz="2400" b="1" dirty="0" smtClean="0">
                <a:solidFill>
                  <a:srgbClr val="2303E3"/>
                </a:solidFill>
              </a:rPr>
              <a:t>мотивирование студентов к повышению качественной успеваемости, популяризации научной, творческой, спортивной и общественной деятельности;</a:t>
            </a:r>
          </a:p>
          <a:p>
            <a:pPr algn="just"/>
            <a:r>
              <a:rPr lang="ru-RU" sz="2400" b="1" dirty="0" smtClean="0">
                <a:solidFill>
                  <a:srgbClr val="2303E3"/>
                </a:solidFill>
              </a:rPr>
              <a:t>      приумножение нравственных и культурных ценностей в условиях современной жизни, сохранение и приумножение традиций университета, института, факультета.</a:t>
            </a:r>
            <a:endParaRPr lang="ru-RU" sz="2400" b="1" dirty="0">
              <a:solidFill>
                <a:srgbClr val="2303E3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357694"/>
            <a:ext cx="343315" cy="31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429264"/>
            <a:ext cx="343315" cy="31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6686550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686550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6686550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2071678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303E3"/>
                </a:solidFill>
              </a:rPr>
              <a:t>В DEAN’S LIST могут быть включены студенты-очники 2-5 курсов социально-гуманитарного факультета, не имеющие академической задолженности, оценок «удовлетворительно» за последний учебный год, не имеющие дисциплинарных взысканий и демонстрирующие высокие достижения в учебной, научной, творческой, спортивной или общественной деятельности.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КТО ОКАЖЕТСЯ В DEAN’S LIST ?</a:t>
            </a:r>
            <a:endParaRPr lang="ru-RU" sz="2800" b="1" dirty="0">
              <a:solidFill>
                <a:srgbClr val="2303E3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511973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50003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16"/>
            <a:ext cx="52387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0034" y="3857628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303E3"/>
                </a:solidFill>
              </a:rPr>
              <a:t>Отбором претендентов занимается специально созданная на факультете конкурсная комиссия. Председателем комиссии является декан факультета. Члены комиссии: заместители декана по учебной, научной и воспитательной работе, председатель студенческого профкома, а также не менее трех представителей студенческого совета факультета.</a:t>
            </a:r>
            <a:endParaRPr lang="ru-RU" sz="2000" b="1" dirty="0">
              <a:solidFill>
                <a:srgbClr val="2303E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5643578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303E3"/>
                </a:solidFill>
              </a:rPr>
              <a:t>Конкурсная комиссия начинает работать ежегодно с 1 июня по 31 августа. Список отобранных кандидатов, вошедших в DEAN’S LIST утверждается </a:t>
            </a:r>
            <a:r>
              <a:rPr lang="ru-RU" sz="2000" b="1" dirty="0" smtClean="0">
                <a:solidFill>
                  <a:srgbClr val="2303E3"/>
                </a:solidFill>
              </a:rPr>
              <a:t>деканом.</a:t>
            </a:r>
            <a:endParaRPr lang="ru-RU" sz="2000" b="1" dirty="0">
              <a:solidFill>
                <a:srgbClr val="2303E3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6686550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686550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6686550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221455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2303E3"/>
                </a:solidFill>
              </a:rPr>
              <a:t>Лидер в науке</a:t>
            </a:r>
            <a:r>
              <a:rPr lang="en-US" sz="2400" b="1" dirty="0" smtClean="0">
                <a:solidFill>
                  <a:srgbClr val="2303E3"/>
                </a:solidFill>
              </a:rPr>
              <a:t> (Leader in Science)</a:t>
            </a:r>
            <a:endParaRPr lang="ru-RU" sz="2400" b="1" dirty="0">
              <a:solidFill>
                <a:srgbClr val="2303E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НОМИНАЦИИ DEAN’S LIST</a:t>
            </a:r>
            <a:endParaRPr lang="ru-RU" sz="2800" b="1" dirty="0">
              <a:solidFill>
                <a:srgbClr val="2303E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357187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2303E3"/>
                </a:solidFill>
              </a:rPr>
              <a:t>Творческий лидер (</a:t>
            </a:r>
            <a:r>
              <a:rPr lang="ru-RU" sz="2400" b="1" dirty="0" err="1" smtClean="0">
                <a:solidFill>
                  <a:srgbClr val="2303E3"/>
                </a:solidFill>
              </a:rPr>
              <a:t>Creative</a:t>
            </a:r>
            <a:r>
              <a:rPr lang="ru-RU" sz="2400" b="1" dirty="0" smtClean="0">
                <a:solidFill>
                  <a:srgbClr val="2303E3"/>
                </a:solidFill>
              </a:rPr>
              <a:t> </a:t>
            </a:r>
            <a:r>
              <a:rPr lang="ru-RU" sz="2400" b="1" dirty="0" err="1" smtClean="0">
                <a:solidFill>
                  <a:srgbClr val="2303E3"/>
                </a:solidFill>
              </a:rPr>
              <a:t>leader</a:t>
            </a:r>
            <a:r>
              <a:rPr lang="ru-RU" sz="2400" b="1" dirty="0" smtClean="0">
                <a:solidFill>
                  <a:srgbClr val="2303E3"/>
                </a:solidFill>
              </a:rPr>
              <a:t>)</a:t>
            </a:r>
            <a:endParaRPr lang="ru-RU" sz="2400" b="1" dirty="0">
              <a:solidFill>
                <a:srgbClr val="2303E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478632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2303E3"/>
                </a:solidFill>
              </a:rPr>
              <a:t>Лидер в спорте</a:t>
            </a:r>
            <a:r>
              <a:rPr lang="en-US" sz="2400" b="1" dirty="0" smtClean="0">
                <a:solidFill>
                  <a:srgbClr val="2303E3"/>
                </a:solidFill>
              </a:rPr>
              <a:t> (Leader in sports)</a:t>
            </a:r>
            <a:endParaRPr lang="ru-RU" sz="2400" b="1" dirty="0">
              <a:solidFill>
                <a:srgbClr val="2303E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571501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2303E3"/>
                </a:solidFill>
              </a:rPr>
              <a:t>Общественный лидер (</a:t>
            </a:r>
            <a:r>
              <a:rPr lang="ru-RU" sz="2400" b="1" dirty="0" err="1" smtClean="0">
                <a:solidFill>
                  <a:srgbClr val="2303E3"/>
                </a:solidFill>
              </a:rPr>
              <a:t>Public</a:t>
            </a:r>
            <a:r>
              <a:rPr lang="ru-RU" sz="2400" b="1" dirty="0" smtClean="0">
                <a:solidFill>
                  <a:srgbClr val="2303E3"/>
                </a:solidFill>
              </a:rPr>
              <a:t> </a:t>
            </a:r>
            <a:r>
              <a:rPr lang="ru-RU" sz="2400" b="1" dirty="0" err="1" smtClean="0">
                <a:solidFill>
                  <a:srgbClr val="2303E3"/>
                </a:solidFill>
              </a:rPr>
              <a:t>leader</a:t>
            </a:r>
            <a:r>
              <a:rPr lang="ru-RU" sz="2400" b="1" dirty="0" smtClean="0">
                <a:solidFill>
                  <a:srgbClr val="2303E3"/>
                </a:solidFill>
              </a:rPr>
              <a:t>)</a:t>
            </a:r>
            <a:endParaRPr lang="ru-RU" sz="2400" b="1" dirty="0">
              <a:solidFill>
                <a:srgbClr val="2303E3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071678"/>
            <a:ext cx="2095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 descr="http://www.san-san.ru/uploads/images/1/drk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1" y="3071810"/>
            <a:ext cx="1500199" cy="1356141"/>
          </a:xfrm>
          <a:prstGeom prst="rect">
            <a:avLst/>
          </a:prstGeom>
          <a:noFill/>
        </p:spPr>
      </p:pic>
      <p:pic>
        <p:nvPicPr>
          <p:cNvPr id="20" name="Picture 5" descr="http://green-kurort.ru/upload/iblock/367/367f80d3120b59c13afd35e4f1aff67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357694"/>
            <a:ext cx="3571899" cy="1071570"/>
          </a:xfrm>
          <a:prstGeom prst="rect">
            <a:avLst/>
          </a:prstGeom>
          <a:noFill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429264"/>
            <a:ext cx="1071570" cy="12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285992"/>
            <a:ext cx="343315" cy="31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643314"/>
            <a:ext cx="343315" cy="31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857760"/>
            <a:ext cx="343315" cy="31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786454"/>
            <a:ext cx="343315" cy="31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6686550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686550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34100" y="6686550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КРИТЕРИИ И РАНЖИРОВАНИЕ DEAN’S LIST</a:t>
            </a:r>
            <a:endParaRPr lang="ru-RU" sz="2800" b="1" dirty="0">
              <a:solidFill>
                <a:srgbClr val="2303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1928802"/>
            <a:ext cx="4564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2303E3"/>
                </a:solidFill>
              </a:rPr>
              <a:t>Лидер в науке</a:t>
            </a:r>
            <a:r>
              <a:rPr lang="en-US" sz="2400" b="1" dirty="0" smtClean="0">
                <a:solidFill>
                  <a:srgbClr val="2303E3"/>
                </a:solidFill>
              </a:rPr>
              <a:t> (Leader in Science)</a:t>
            </a:r>
            <a:endParaRPr lang="ru-RU" sz="2400" b="1" dirty="0">
              <a:solidFill>
                <a:srgbClr val="2303E3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000240"/>
            <a:ext cx="90671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2857488" y="2357430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500" b="1" u="sng" dirty="0" smtClean="0">
                <a:solidFill>
                  <a:srgbClr val="2303E3"/>
                </a:solidFill>
              </a:rPr>
              <a:t>Категория А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2303E3"/>
                </a:solidFill>
              </a:rPr>
              <a:t>Средний балл студента за 2 последних семестра должен быть не ниже 5;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2303E3"/>
                </a:solidFill>
              </a:rPr>
              <a:t>Не менее 4 публикаций в базе РИНЦ (или 1 статья в ВАК);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2303E3"/>
                </a:solidFill>
              </a:rPr>
              <a:t> Не менее 4 призовых мест или 2 побед в научных или интеллектуальных мероприятиях различного уровня. </a:t>
            </a:r>
          </a:p>
          <a:p>
            <a:pPr algn="just"/>
            <a:endParaRPr lang="ru-RU" dirty="0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4288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2857488" y="3929066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b="1" u="sng" dirty="0" smtClean="0">
                <a:solidFill>
                  <a:srgbClr val="2303E3"/>
                </a:solidFill>
              </a:rPr>
              <a:t>Категория В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2303E3"/>
                </a:solidFill>
              </a:rPr>
              <a:t>Средний балл студента за 2 последних семестра должен быть не ниже 4,8;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2303E3"/>
                </a:solidFill>
              </a:rPr>
              <a:t>Не менее 3 публикаций в базе РИНЦ;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2303E3"/>
                </a:solidFill>
              </a:rPr>
              <a:t>Не менее 3 призовых мест или 1 победы в научных или интеллектуальных мероприятиях различного уровня.</a:t>
            </a:r>
            <a:endParaRPr lang="ru-RU" sz="1500" b="1" dirty="0">
              <a:solidFill>
                <a:srgbClr val="2303E3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357430"/>
            <a:ext cx="24288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500166" y="2500306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</a:t>
            </a:r>
            <a:endParaRPr lang="ru-RU" sz="8000" b="1" dirty="0">
              <a:solidFill>
                <a:srgbClr val="FFFF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500298" y="3857628"/>
            <a:ext cx="6643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29264"/>
            <a:ext cx="242886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1500166" y="4000504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6B6B6B"/>
                </a:solidFill>
              </a:rPr>
              <a:t>В</a:t>
            </a:r>
            <a:endParaRPr lang="ru-RU" sz="8000" b="1" dirty="0">
              <a:solidFill>
                <a:srgbClr val="6B6B6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00166" y="5534561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AD5207"/>
                </a:solidFill>
              </a:rPr>
              <a:t>С</a:t>
            </a:r>
            <a:endParaRPr lang="ru-RU" sz="8000" b="1" dirty="0">
              <a:solidFill>
                <a:srgbClr val="AD5207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57488" y="5357826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500" b="1" u="sng" dirty="0" smtClean="0">
                <a:solidFill>
                  <a:srgbClr val="2303E3"/>
                </a:solidFill>
              </a:rPr>
              <a:t>Категория С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2303E3"/>
                </a:solidFill>
              </a:rPr>
              <a:t>Средний балл студента за 2 последних семестра должен быть не ниже 4,6;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2303E3"/>
                </a:solidFill>
              </a:rPr>
              <a:t>Не менее 2 публикаций в базе РИНЦ;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2303E3"/>
                </a:solidFill>
              </a:rPr>
              <a:t>Не менее 2 призовых мест в научных или интеллектуальных мероприятиях различного уровня.</a:t>
            </a:r>
            <a:endParaRPr lang="ru-RU" sz="1500" b="1" dirty="0">
              <a:solidFill>
                <a:srgbClr val="2303E3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2001026" y="4642652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2072476" y="6142838"/>
            <a:ext cx="14287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036745" y="3106735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2357430"/>
            <a:ext cx="34348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3857628"/>
            <a:ext cx="3416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5357802"/>
            <a:ext cx="33729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2428860" y="5429264"/>
            <a:ext cx="6715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0" grpId="0"/>
      <p:bldP spid="32" grpId="0"/>
      <p:bldP spid="34" grpId="0"/>
      <p:bldP spid="41" grpId="0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КРИТЕРИИ И РАНЖИРОВАНИЕ DEAN’S LIST</a:t>
            </a:r>
            <a:endParaRPr lang="ru-RU" sz="2800" b="1" dirty="0">
              <a:solidFill>
                <a:srgbClr val="2303E3"/>
              </a:solidFill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50006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000232" y="2071678"/>
            <a:ext cx="4564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2303E3"/>
                </a:solidFill>
              </a:rPr>
              <a:t>Лидер в науке</a:t>
            </a:r>
            <a:r>
              <a:rPr lang="en-US" sz="2400" b="1" dirty="0" smtClean="0">
                <a:solidFill>
                  <a:srgbClr val="2303E3"/>
                </a:solidFill>
              </a:rPr>
              <a:t> (Leader in Science)</a:t>
            </a:r>
            <a:endParaRPr lang="ru-RU" sz="2400" b="1" dirty="0">
              <a:solidFill>
                <a:srgbClr val="2303E3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000240"/>
            <a:ext cx="120895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14348" y="2357430"/>
            <a:ext cx="81439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i="1" u="sng" dirty="0" smtClean="0">
                <a:solidFill>
                  <a:srgbClr val="2303E3"/>
                </a:solidFill>
              </a:rPr>
              <a:t>Примечание:</a:t>
            </a:r>
          </a:p>
          <a:p>
            <a:pPr algn="just"/>
            <a:r>
              <a:rPr lang="ru-RU" sz="2000" b="1" i="1" dirty="0" smtClean="0">
                <a:solidFill>
                  <a:srgbClr val="2303E3"/>
                </a:solidFill>
              </a:rPr>
              <a:t>Снижается требование по количеству публикаций при наличии очного участия во всероссийских/международных конференциях, педагогических конкурсах, а также при наличии зарубежных стажировок.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2303E3"/>
                </a:solidFill>
              </a:rPr>
              <a:t>1 очное участие в конференции/конкурсе, приравнивается к 1 публикации;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2303E3"/>
                </a:solidFill>
              </a:rPr>
              <a:t>2 и более очных участия в конференциях/конкурсах, приравнивается к 2 и более публикациям соответственно;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2303E3"/>
                </a:solidFill>
              </a:rPr>
              <a:t>1 стажировка в странах СНГ приравнивается к 3 научным публикациям;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2303E3"/>
                </a:solidFill>
              </a:rPr>
              <a:t>1 стажировка в странах дальнего зарубежья приравнивается к 4 научным публикациям.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95737"/>
            <a:ext cx="9144000" cy="1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6686550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686550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100" y="6686550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03E3"/>
                </a:solidFill>
              </a:rPr>
              <a:t>КРИТЕРИИ И РАНЖИРОВАНИЕ DEAN’S LIST</a:t>
            </a:r>
            <a:endParaRPr lang="ru-RU" sz="2800" b="1" dirty="0">
              <a:solidFill>
                <a:srgbClr val="2303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1857364"/>
            <a:ext cx="4831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2303E3"/>
                </a:solidFill>
              </a:rPr>
              <a:t>Творческий лидер (</a:t>
            </a:r>
            <a:r>
              <a:rPr lang="ru-RU" sz="2400" b="1" dirty="0" err="1" smtClean="0">
                <a:solidFill>
                  <a:srgbClr val="2303E3"/>
                </a:solidFill>
              </a:rPr>
              <a:t>Creative</a:t>
            </a:r>
            <a:r>
              <a:rPr lang="ru-RU" sz="2400" b="1" dirty="0" smtClean="0">
                <a:solidFill>
                  <a:srgbClr val="2303E3"/>
                </a:solidFill>
              </a:rPr>
              <a:t> </a:t>
            </a:r>
            <a:r>
              <a:rPr lang="ru-RU" sz="2400" b="1" dirty="0" err="1" smtClean="0">
                <a:solidFill>
                  <a:srgbClr val="2303E3"/>
                </a:solidFill>
              </a:rPr>
              <a:t>leader</a:t>
            </a:r>
            <a:r>
              <a:rPr lang="ru-RU" sz="2400" b="1" dirty="0" smtClean="0">
                <a:solidFill>
                  <a:srgbClr val="2303E3"/>
                </a:solidFill>
              </a:rPr>
              <a:t>)</a:t>
            </a:r>
            <a:endParaRPr lang="ru-RU" sz="2400" b="1" dirty="0">
              <a:solidFill>
                <a:srgbClr val="2303E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6050" y="2214554"/>
            <a:ext cx="6357950" cy="196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500" b="1" u="sng" dirty="0" smtClean="0">
                <a:solidFill>
                  <a:srgbClr val="2303E3"/>
                </a:solidFill>
              </a:rPr>
              <a:t>Категория А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Средний балл студента за 2 последних семестра должен быть не ниже 4,8;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Не менее 4 призовых места и 2 побед в конкурсах, фестивалях, смотрах (в том числе КВН, </a:t>
            </a:r>
            <a:r>
              <a:rPr lang="ru-RU" sz="1400" b="1" dirty="0" err="1" smtClean="0">
                <a:solidFill>
                  <a:srgbClr val="2303E3"/>
                </a:solidFill>
              </a:rPr>
              <a:t>студвесна</a:t>
            </a:r>
            <a:r>
              <a:rPr lang="ru-RU" sz="1400" b="1" dirty="0" smtClean="0">
                <a:solidFill>
                  <a:srgbClr val="2303E3"/>
                </a:solidFill>
              </a:rPr>
              <a:t>) всероссийского/регионального/ университетского уровня;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Не менее 3 сертификатов участника/призера/победителя творческих мероприятий ИПИ им. П.П. Ершова (филиала) </a:t>
            </a:r>
            <a:r>
              <a:rPr lang="ru-RU" sz="1400" b="1" dirty="0" err="1" smtClean="0">
                <a:solidFill>
                  <a:srgbClr val="2303E3"/>
                </a:solidFill>
              </a:rPr>
              <a:t>ТюмГУ</a:t>
            </a:r>
            <a:r>
              <a:rPr lang="ru-RU" sz="1400" b="1" dirty="0" smtClean="0">
                <a:solidFill>
                  <a:srgbClr val="2303E3"/>
                </a:solidFill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24288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2786050" y="3786191"/>
            <a:ext cx="63579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b="1" u="sng" dirty="0" smtClean="0">
                <a:solidFill>
                  <a:srgbClr val="2303E3"/>
                </a:solidFill>
              </a:rPr>
              <a:t>Категория В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Средний балл студента за 2 последних семестра должен быть не ниже 4,6;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Не менее 3 призовых мест и не менее 1 победы в конкурсах, фестивалях, смотрах (в том числе КВН, </a:t>
            </a:r>
            <a:r>
              <a:rPr lang="ru-RU" sz="1400" b="1" dirty="0" err="1" smtClean="0">
                <a:solidFill>
                  <a:srgbClr val="2303E3"/>
                </a:solidFill>
              </a:rPr>
              <a:t>студвесна</a:t>
            </a:r>
            <a:r>
              <a:rPr lang="ru-RU" sz="1400" b="1" dirty="0" smtClean="0">
                <a:solidFill>
                  <a:srgbClr val="2303E3"/>
                </a:solidFill>
              </a:rPr>
              <a:t>) всероссийского/регионального/ университетского уровня;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Не менее 2 сертификатов участника/призера/победителя творческих мероприятий ИПИ им. П.П. Ершова (филиала) </a:t>
            </a:r>
            <a:r>
              <a:rPr lang="ru-RU" sz="1400" b="1" dirty="0" err="1" smtClean="0">
                <a:solidFill>
                  <a:srgbClr val="2303E3"/>
                </a:solidFill>
              </a:rPr>
              <a:t>ТюмГУ</a:t>
            </a:r>
            <a:r>
              <a:rPr lang="ru-RU" sz="1400" b="1" dirty="0" smtClean="0">
                <a:solidFill>
                  <a:srgbClr val="2303E3"/>
                </a:solidFill>
              </a:rPr>
              <a:t>.</a:t>
            </a:r>
            <a:endParaRPr lang="ru-RU" sz="1400" b="1" dirty="0">
              <a:solidFill>
                <a:srgbClr val="2303E3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24288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500166" y="2500306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</a:t>
            </a:r>
            <a:endParaRPr lang="ru-RU" sz="8000" b="1" dirty="0">
              <a:solidFill>
                <a:srgbClr val="FFFF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428860" y="3786190"/>
            <a:ext cx="6715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24288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1500166" y="3857628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6B6B6B"/>
                </a:solidFill>
              </a:rPr>
              <a:t>В</a:t>
            </a:r>
            <a:endParaRPr lang="ru-RU" sz="8000" b="1" dirty="0">
              <a:solidFill>
                <a:srgbClr val="6B6B6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00166" y="5534561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AD5207"/>
                </a:solidFill>
              </a:rPr>
              <a:t>С</a:t>
            </a:r>
            <a:endParaRPr lang="ru-RU" sz="8000" b="1" dirty="0">
              <a:solidFill>
                <a:srgbClr val="AD5207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6050" y="5286388"/>
            <a:ext cx="63579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b="1" u="sng" dirty="0" smtClean="0">
                <a:solidFill>
                  <a:srgbClr val="2303E3"/>
                </a:solidFill>
              </a:rPr>
              <a:t>Категория С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Средний балл студента за 2 последних семестра должен быть не ниже 4,4;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Не менее 2 призовых мест или 1 победы в конкурсах фестивалях, смотрах (в том числе КВН, </a:t>
            </a:r>
            <a:r>
              <a:rPr lang="ru-RU" sz="1400" b="1" dirty="0" err="1" smtClean="0">
                <a:solidFill>
                  <a:srgbClr val="2303E3"/>
                </a:solidFill>
              </a:rPr>
              <a:t>студвесна</a:t>
            </a:r>
            <a:r>
              <a:rPr lang="ru-RU" sz="1400" b="1" dirty="0" smtClean="0">
                <a:solidFill>
                  <a:srgbClr val="2303E3"/>
                </a:solidFill>
              </a:rPr>
              <a:t>) всероссийского/регионального/</a:t>
            </a:r>
          </a:p>
          <a:p>
            <a:pPr lvl="0" algn="just"/>
            <a:r>
              <a:rPr lang="ru-RU" sz="1400" b="1" dirty="0" smtClean="0">
                <a:solidFill>
                  <a:srgbClr val="2303E3"/>
                </a:solidFill>
              </a:rPr>
              <a:t>университетского уровня;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2303E3"/>
                </a:solidFill>
              </a:rPr>
              <a:t>Не менее 1 сертификата участника/призера/победителя творческих мероприятий ИПИ им. П.П. Ершова (филиала) </a:t>
            </a:r>
            <a:r>
              <a:rPr lang="ru-RU" sz="1400" b="1" dirty="0" err="1" smtClean="0">
                <a:solidFill>
                  <a:srgbClr val="2303E3"/>
                </a:solidFill>
              </a:rPr>
              <a:t>ТюмГУ</a:t>
            </a:r>
            <a:r>
              <a:rPr lang="ru-RU" sz="1400" b="1" dirty="0" smtClean="0">
                <a:solidFill>
                  <a:srgbClr val="2303E3"/>
                </a:solidFill>
              </a:rPr>
              <a:t>.</a:t>
            </a:r>
            <a:endParaRPr lang="ru-RU" sz="1400" b="1" dirty="0">
              <a:solidFill>
                <a:srgbClr val="2303E3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2000232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1929588" y="6214288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www.san-san.ru/uploads/images/1/drk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928802"/>
            <a:ext cx="571504" cy="516625"/>
          </a:xfrm>
          <a:prstGeom prst="rect">
            <a:avLst/>
          </a:prstGeom>
          <a:noFill/>
        </p:spPr>
      </p:pic>
      <p:cxnSp>
        <p:nvCxnSpPr>
          <p:cNvPr id="43" name="Прямая соединительная линия 42"/>
          <p:cNvCxnSpPr/>
          <p:nvPr/>
        </p:nvCxnSpPr>
        <p:spPr>
          <a:xfrm rot="5400000">
            <a:off x="2072464" y="3071016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214422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14422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4100" y="1214422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785926"/>
            <a:ext cx="314327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85926"/>
            <a:ext cx="3019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4100" y="1785926"/>
            <a:ext cx="30099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2285992"/>
            <a:ext cx="34348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3786190"/>
            <a:ext cx="3416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5357802"/>
            <a:ext cx="33729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2428860" y="5357826"/>
            <a:ext cx="6715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75"/>
            <a:ext cx="9144000" cy="125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0" grpId="0"/>
      <p:bldP spid="32" grpId="0"/>
      <p:bldP spid="34" grpId="0"/>
      <p:bldP spid="41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8459</TotalTime>
  <Words>1324</Words>
  <Application>Microsoft Office PowerPoint</Application>
  <PresentationFormat>Экран (4:3)</PresentationFormat>
  <Paragraphs>155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социально-гуманитарного факультета за 2015/2016 учебный год</dc:title>
  <dc:creator>1</dc:creator>
  <cp:lastModifiedBy>Николай Кудрявцев</cp:lastModifiedBy>
  <cp:revision>2835</cp:revision>
  <dcterms:created xsi:type="dcterms:W3CDTF">2016-06-26T11:45:58Z</dcterms:created>
  <dcterms:modified xsi:type="dcterms:W3CDTF">2019-06-05T17:18:42Z</dcterms:modified>
</cp:coreProperties>
</file>