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92" r:id="rId2"/>
    <p:sldId id="295" r:id="rId3"/>
    <p:sldId id="288" r:id="rId4"/>
    <p:sldId id="296" r:id="rId5"/>
    <p:sldId id="293" r:id="rId6"/>
    <p:sldId id="294" r:id="rId7"/>
    <p:sldId id="297" r:id="rId8"/>
    <p:sldId id="298" r:id="rId9"/>
    <p:sldId id="301" r:id="rId10"/>
    <p:sldId id="299" r:id="rId11"/>
    <p:sldId id="300" r:id="rId12"/>
    <p:sldId id="302" r:id="rId13"/>
    <p:sldId id="303" r:id="rId14"/>
    <p:sldId id="305" r:id="rId15"/>
    <p:sldId id="304" r:id="rId16"/>
  </p:sldIdLst>
  <p:sldSz cx="16256000" cy="12192000"/>
  <p:notesSz cx="6858000" cy="9144000"/>
  <p:defaultTextStyle>
    <a:defPPr>
      <a:defRPr lang="en-US"/>
    </a:defPPr>
    <a:lvl1pPr marL="0" algn="l" defTabSz="4570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4570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9" algn="l" defTabSz="4570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88" algn="l" defTabSz="4570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18" algn="l" defTabSz="4570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47" algn="l" defTabSz="4570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77" algn="l" defTabSz="4570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08" algn="l" defTabSz="4570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36" algn="l" defTabSz="4570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 snapToGrid="0">
      <p:cViewPr varScale="1">
        <p:scale>
          <a:sx n="45" d="100"/>
          <a:sy n="45" d="100"/>
        </p:scale>
        <p:origin x="371" y="135"/>
      </p:cViewPr>
      <p:guideLst>
        <p:guide orient="horz" pos="384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C8030-59DF-4B39-9EF9-68E769A325D1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2CC2D-C453-4C9F-AD79-D474B6543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9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59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88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18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7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7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8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36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2CC2D-C453-4C9F-AD79-D474B6543C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5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2CC2D-C453-4C9F-AD79-D474B6543C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5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926" indent="0" algn="ctr">
              <a:buNone/>
              <a:defRPr sz="3556"/>
            </a:lvl2pPr>
            <a:lvl3pPr marL="1625853" indent="0" algn="ctr">
              <a:buNone/>
              <a:defRPr sz="3200"/>
            </a:lvl3pPr>
            <a:lvl4pPr marL="2438781" indent="0" algn="ctr">
              <a:buNone/>
              <a:defRPr sz="2844"/>
            </a:lvl4pPr>
            <a:lvl5pPr marL="3251708" indent="0" algn="ctr">
              <a:buNone/>
              <a:defRPr sz="2844"/>
            </a:lvl5pPr>
            <a:lvl6pPr marL="4064634" indent="0" algn="ctr">
              <a:buNone/>
              <a:defRPr sz="2844"/>
            </a:lvl6pPr>
            <a:lvl7pPr marL="4877563" indent="0" algn="ctr">
              <a:buNone/>
              <a:defRPr sz="2844"/>
            </a:lvl7pPr>
            <a:lvl8pPr marL="5690487" indent="0" algn="ctr">
              <a:buNone/>
              <a:defRPr sz="2844"/>
            </a:lvl8pPr>
            <a:lvl9pPr marL="6503415" indent="0" algn="ctr">
              <a:buNone/>
              <a:defRPr sz="284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7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7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2" y="649112"/>
            <a:ext cx="3505199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2"/>
            <a:ext cx="10312401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8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5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5" y="8159051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926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85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7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70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63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75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904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341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3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3245556"/>
            <a:ext cx="690880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1" y="3245556"/>
            <a:ext cx="690880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82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49114"/>
            <a:ext cx="14020800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4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926" indent="0">
              <a:buNone/>
              <a:defRPr sz="3556" b="1"/>
            </a:lvl2pPr>
            <a:lvl3pPr marL="1625853" indent="0">
              <a:buNone/>
              <a:defRPr sz="3200" b="1"/>
            </a:lvl3pPr>
            <a:lvl4pPr marL="2438781" indent="0">
              <a:buNone/>
              <a:defRPr sz="2844" b="1"/>
            </a:lvl4pPr>
            <a:lvl5pPr marL="3251708" indent="0">
              <a:buNone/>
              <a:defRPr sz="2844" b="1"/>
            </a:lvl5pPr>
            <a:lvl6pPr marL="4064634" indent="0">
              <a:buNone/>
              <a:defRPr sz="2844" b="1"/>
            </a:lvl6pPr>
            <a:lvl7pPr marL="4877563" indent="0">
              <a:buNone/>
              <a:defRPr sz="2844" b="1"/>
            </a:lvl7pPr>
            <a:lvl8pPr marL="5690487" indent="0">
              <a:buNone/>
              <a:defRPr sz="2844" b="1"/>
            </a:lvl8pPr>
            <a:lvl9pPr marL="6503415" indent="0">
              <a:buNone/>
              <a:defRPr sz="284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4" y="4453469"/>
            <a:ext cx="6877049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5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926" indent="0">
              <a:buNone/>
              <a:defRPr sz="3556" b="1"/>
            </a:lvl2pPr>
            <a:lvl3pPr marL="1625853" indent="0">
              <a:buNone/>
              <a:defRPr sz="3200" b="1"/>
            </a:lvl3pPr>
            <a:lvl4pPr marL="2438781" indent="0">
              <a:buNone/>
              <a:defRPr sz="2844" b="1"/>
            </a:lvl4pPr>
            <a:lvl5pPr marL="3251708" indent="0">
              <a:buNone/>
              <a:defRPr sz="2844" b="1"/>
            </a:lvl5pPr>
            <a:lvl6pPr marL="4064634" indent="0">
              <a:buNone/>
              <a:defRPr sz="2844" b="1"/>
            </a:lvl6pPr>
            <a:lvl7pPr marL="4877563" indent="0">
              <a:buNone/>
              <a:defRPr sz="2844" b="1"/>
            </a:lvl7pPr>
            <a:lvl8pPr marL="5690487" indent="0">
              <a:buNone/>
              <a:defRPr sz="2844" b="1"/>
            </a:lvl8pPr>
            <a:lvl9pPr marL="6503415" indent="0">
              <a:buNone/>
              <a:defRPr sz="284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5" y="4453469"/>
            <a:ext cx="6910917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10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4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812800"/>
            <a:ext cx="5242982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20" y="1755425"/>
            <a:ext cx="8229601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3657602"/>
            <a:ext cx="5242982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926" indent="0">
              <a:buNone/>
              <a:defRPr sz="2489"/>
            </a:lvl2pPr>
            <a:lvl3pPr marL="1625853" indent="0">
              <a:buNone/>
              <a:defRPr sz="2133"/>
            </a:lvl3pPr>
            <a:lvl4pPr marL="2438781" indent="0">
              <a:buNone/>
              <a:defRPr sz="1778"/>
            </a:lvl4pPr>
            <a:lvl5pPr marL="3251708" indent="0">
              <a:buNone/>
              <a:defRPr sz="1778"/>
            </a:lvl5pPr>
            <a:lvl6pPr marL="4064634" indent="0">
              <a:buNone/>
              <a:defRPr sz="1778"/>
            </a:lvl6pPr>
            <a:lvl7pPr marL="4877563" indent="0">
              <a:buNone/>
              <a:defRPr sz="1778"/>
            </a:lvl7pPr>
            <a:lvl8pPr marL="5690487" indent="0">
              <a:buNone/>
              <a:defRPr sz="1778"/>
            </a:lvl8pPr>
            <a:lvl9pPr marL="6503415" indent="0">
              <a:buNone/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28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812800"/>
            <a:ext cx="5242982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20" y="1755425"/>
            <a:ext cx="8229601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926" indent="0">
              <a:buNone/>
              <a:defRPr sz="4978"/>
            </a:lvl2pPr>
            <a:lvl3pPr marL="1625853" indent="0">
              <a:buNone/>
              <a:defRPr sz="4267"/>
            </a:lvl3pPr>
            <a:lvl4pPr marL="2438781" indent="0">
              <a:buNone/>
              <a:defRPr sz="3556"/>
            </a:lvl4pPr>
            <a:lvl5pPr marL="3251708" indent="0">
              <a:buNone/>
              <a:defRPr sz="3556"/>
            </a:lvl5pPr>
            <a:lvl6pPr marL="4064634" indent="0">
              <a:buNone/>
              <a:defRPr sz="3556"/>
            </a:lvl6pPr>
            <a:lvl7pPr marL="4877563" indent="0">
              <a:buNone/>
              <a:defRPr sz="3556"/>
            </a:lvl7pPr>
            <a:lvl8pPr marL="5690487" indent="0">
              <a:buNone/>
              <a:defRPr sz="3556"/>
            </a:lvl8pPr>
            <a:lvl9pPr marL="6503415" indent="0">
              <a:buNone/>
              <a:defRPr sz="355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3657602"/>
            <a:ext cx="5242982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926" indent="0">
              <a:buNone/>
              <a:defRPr sz="2489"/>
            </a:lvl2pPr>
            <a:lvl3pPr marL="1625853" indent="0">
              <a:buNone/>
              <a:defRPr sz="2133"/>
            </a:lvl3pPr>
            <a:lvl4pPr marL="2438781" indent="0">
              <a:buNone/>
              <a:defRPr sz="1778"/>
            </a:lvl4pPr>
            <a:lvl5pPr marL="3251708" indent="0">
              <a:buNone/>
              <a:defRPr sz="1778"/>
            </a:lvl5pPr>
            <a:lvl6pPr marL="4064634" indent="0">
              <a:buNone/>
              <a:defRPr sz="1778"/>
            </a:lvl6pPr>
            <a:lvl7pPr marL="4877563" indent="0">
              <a:buNone/>
              <a:defRPr sz="1778"/>
            </a:lvl7pPr>
            <a:lvl8pPr marL="5690487" indent="0">
              <a:buNone/>
              <a:defRPr sz="1778"/>
            </a:lvl8pPr>
            <a:lvl9pPr marL="6503415" indent="0">
              <a:buNone/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2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2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1" y="11300183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4FB96-6FB1-46BE-B37F-A0440CF3E26B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2" y="11300183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1" y="11300183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7415-4182-48E9-BDAF-E79F6ED3F6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0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625853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64" indent="-406464" algn="l" defTabSz="1625853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391" indent="-406464" algn="l" defTabSz="162585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317" indent="-406464" algn="l" defTabSz="162585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5243" indent="-406464" algn="l" defTabSz="162585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172" indent="-406464" algn="l" defTabSz="162585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1096" indent="-406464" algn="l" defTabSz="162585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4025" indent="-406464" algn="l" defTabSz="162585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949" indent="-406464" algn="l" defTabSz="162585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877" indent="-406464" algn="l" defTabSz="162585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26" algn="l" defTabSz="16258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53" algn="l" defTabSz="16258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81" algn="l" defTabSz="16258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708" algn="l" defTabSz="16258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634" algn="l" defTabSz="16258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563" algn="l" defTabSz="16258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487" algn="l" defTabSz="16258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415" algn="l" defTabSz="16258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ÑÐ°Ð±Ð»Ð¾Ð½Ñ Ð´Ð»Ñ Ð¿ÑÐµÐ·ÐµÐ½ÑÐ°ÑÐ¸Ð¹ Ð¿Ð¾ Ð»Ð¸ÑÐµÑÐ°ÑÑÑÐµ: 2 ÑÑÑ Ð¸Ð·Ð¾Ð±ÑÐ°Ð¶ÐµÐ½Ð¸Ð¹ Ð½Ð°Ð¹Ð´ÐµÐ½Ð¾ Ð² Ð¯Ð½Ð´ÐµÐºÑ  ÐÐ°ÑÑÐ¸Ð½ÐºÐ°Ñ">
            <a:extLst>
              <a:ext uri="{FF2B5EF4-FFF2-40B4-BE49-F238E27FC236}">
                <a16:creationId xmlns:a16="http://schemas.microsoft.com/office/drawing/2014/main" id="{D38998F1-464B-45AB-99E6-A0E9D8CC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789"/>
            <a:ext cx="16256000" cy="123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Ð£ÑÐ¸Ð½ÑÐºÐ¸Ð¹, ÐÐ¾Ð½ÑÑÐ°Ð½ÑÐ¸Ð½ ÐÐ¼Ð¸ÑÑÐ¸ÐµÐ²Ð¸Ñ â ÐÐ¸ÐºÐ¸Ð¿ÐµÐ´Ð¸Ñ">
            <a:extLst>
              <a:ext uri="{FF2B5EF4-FFF2-40B4-BE49-F238E27FC236}">
                <a16:creationId xmlns:a16="http://schemas.microsoft.com/office/drawing/2014/main" id="{89FD059B-DD87-46BA-AD87-E490EA819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-19"/>
          <a:stretch/>
        </p:blipFill>
        <p:spPr bwMode="auto">
          <a:xfrm rot="159717">
            <a:off x="2895212" y="2084165"/>
            <a:ext cx="4464353" cy="6476611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A26068-4247-4015-B6D1-E31D186988A5}"/>
              </a:ext>
            </a:extLst>
          </p:cNvPr>
          <p:cNvSpPr/>
          <p:nvPr/>
        </p:nvSpPr>
        <p:spPr>
          <a:xfrm rot="21420397">
            <a:off x="8319247" y="1467089"/>
            <a:ext cx="617455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Ушинский </a:t>
            </a:r>
          </a:p>
          <a:p>
            <a:pPr algn="ctr"/>
            <a:r>
              <a:rPr lang="ru-RU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Константин Дмитриевич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EDE2FD-3861-4E63-A893-A9BEF14D63B3}"/>
              </a:ext>
            </a:extLst>
          </p:cNvPr>
          <p:cNvSpPr/>
          <p:nvPr/>
        </p:nvSpPr>
        <p:spPr>
          <a:xfrm rot="21406657">
            <a:off x="8590142" y="8044129"/>
            <a:ext cx="5632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виртуальная</a:t>
            </a:r>
          </a:p>
          <a:p>
            <a:pPr algn="ctr"/>
            <a:r>
              <a:rPr lang="ru-RU" sz="5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книжная выставка</a:t>
            </a:r>
          </a:p>
        </p:txBody>
      </p:sp>
    </p:spTree>
    <p:extLst>
      <p:ext uri="{BB962C8B-B14F-4D97-AF65-F5344CB8AC3E}">
        <p14:creationId xmlns:p14="http://schemas.microsoft.com/office/powerpoint/2010/main" val="289255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228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5988423" y="586474"/>
            <a:ext cx="9466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К. Д. </a:t>
            </a: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Ушинский : </a:t>
            </a:r>
            <a:r>
              <a:rPr lang="ru-RU" sz="3200" b="1" dirty="0">
                <a:latin typeface="+mj-lt"/>
              </a:rPr>
              <a:t>Жизнь и деятельность в портр., ил. и документах : учебно-наглядное пособие / сост. М. С. Гриценко. – Киев. : Вища школа, 1974. – 122 с. : ил.</a:t>
            </a: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FFD480-29DC-46A3-A170-802BBF0BD5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135" y="426944"/>
            <a:ext cx="4905375" cy="621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3CEB59-D90D-46BC-AC89-73B0EDE03C60}"/>
              </a:ext>
            </a:extLst>
          </p:cNvPr>
          <p:cNvSpPr/>
          <p:nvPr/>
        </p:nvSpPr>
        <p:spPr>
          <a:xfrm>
            <a:off x="6499917" y="2244502"/>
            <a:ext cx="87136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Альбом состоит из репродукций, сопровождаемых цитатами из сочинений, дневников и писем К. Д. Ушинского, воспоминаний его современников и высказываний о нем выдающихся ученых, политических и государственных деятелей. </a:t>
            </a:r>
          </a:p>
          <a:p>
            <a:pPr algn="just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Фотографии и документы альбома наглядно иллюстрируют жизнь и деятельность выдающегося педагога. 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0" name="Picture 4" descr="ÐÐ¾Ð¼ Ð² Ð³. Ð¯ÑÐ¾ÑÐ»Ð°Ð²Ð»Ðµ, Ð² ÐºÐ¾ÑÐ¾ÑÐ¾Ð¼ Ð¶Ð¸Ð» Ð. Ð. Ð£ÑÐ¸Ð½ÑÐºÐ¸Ð¹ (1846 - 1849)">
            <a:extLst>
              <a:ext uri="{FF2B5EF4-FFF2-40B4-BE49-F238E27FC236}">
                <a16:creationId xmlns:a16="http://schemas.microsoft.com/office/drawing/2014/main" id="{2081A87B-CAED-4122-BEA1-E31A39F2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" y="6882373"/>
            <a:ext cx="56769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F3155-00F2-41E2-9A11-BC79C95AC954}"/>
              </a:ext>
            </a:extLst>
          </p:cNvPr>
          <p:cNvSpPr/>
          <p:nvPr/>
        </p:nvSpPr>
        <p:spPr>
          <a:xfrm>
            <a:off x="497780" y="11328027"/>
            <a:ext cx="5453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</a:rPr>
              <a:t>Дом в г. Ярославле, в котором жил К. Д. Ушинский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</a:rPr>
              <a:t> (1846 - 1849)</a:t>
            </a:r>
            <a:endParaRPr lang="ru-RU" b="1" dirty="0"/>
          </a:p>
        </p:txBody>
      </p:sp>
      <p:pic>
        <p:nvPicPr>
          <p:cNvPr id="4106" name="Picture 10" descr="Ð¡ÐµÐ¼ÐµÐ¹Ð½Ñ Ð¿Ð¾ÑÑÑÐµÑ. Ð. Ð. Ð£ÑÐ¸Ð½ÑÐºÐ¸Ð¹, Ð. Ð¡. ÐÐ¾ÑÐ¾ÑÐµÐ½ÐºÐ¾ (Ð£ÑÐ¸Ð½ÑÐºÐ°Ñ), Ð´ÐµÑÐ¸ (ÑÐ»ÐµÐ²Ð° Ð½Ð° Ð¿ÑÐ°Ð²Ð¾); ÐÐ°Ð²ÐµÐ» (1852 Ð³), ÐÐ»Ð°Ð´Ð¸Ð¼Ð¸Ñ (1861 Ð³), ÐÐ¾Ð½ÑÑÐ°Ð½ÑÐ¸Ð½ (1859 Ð³), ÐÐµÑÐ° (1855 Ð³), ÐÐ°Ð´ÐµÐ¶Ð´Ð° (1856 Ð³)">
            <a:extLst>
              <a:ext uri="{FF2B5EF4-FFF2-40B4-BE49-F238E27FC236}">
                <a16:creationId xmlns:a16="http://schemas.microsoft.com/office/drawing/2014/main" id="{FC8707C8-A6A3-45ED-9177-B233FE056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31" b="11225"/>
          <a:stretch/>
        </p:blipFill>
        <p:spPr bwMode="auto">
          <a:xfrm>
            <a:off x="5951389" y="4872598"/>
            <a:ext cx="6036097" cy="621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AAC750-779C-4CAE-B79B-67D791D2C8B6}"/>
              </a:ext>
            </a:extLst>
          </p:cNvPr>
          <p:cNvSpPr/>
          <p:nvPr/>
        </p:nvSpPr>
        <p:spPr>
          <a:xfrm>
            <a:off x="7327153" y="11103349"/>
            <a:ext cx="8128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</a:rPr>
              <a:t>Семейный портрет. К. Д. Ушинский, Н. С. Дорошенко (Ушинская), дети (слева на право); Павел (1852 г), Владимир (1861 г), Константин (1859 г), Вера (1855 г), Надежда (1856 г)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992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5281168" y="283670"/>
            <a:ext cx="99866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+mj-lt"/>
              </a:rPr>
              <a:t>О педагогическом наследии К. Д. Ушинского : (материалы чтений памяти великого педагога). – Ярославль : Ярославский гос. пед. ин-т им. К.Д. Ушинского, 1972. -- 150 с. : ил. – (Сборник науч. трудов ; вып. 97).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497A77-ABD1-4209-8602-7DB101F50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681" y="944539"/>
            <a:ext cx="4229100" cy="549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C82912-E116-4235-83B7-D36AB32B9D48}"/>
              </a:ext>
            </a:extLst>
          </p:cNvPr>
          <p:cNvSpPr/>
          <p:nvPr/>
        </p:nvSpPr>
        <p:spPr>
          <a:xfrm>
            <a:off x="5239880" y="2354524"/>
            <a:ext cx="105303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СОДЕРЖАНИЕ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КАРПОВ В. В. К 25-летию присвоения Ярославскому педагогическому институту имени К. Д. 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шинского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ИВАНОВ А. Г.  К. Д. Ушинский и советская педагогика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СВЯТКИН А. И. Педагогическое наследство К. Д. Ушинского в оценке П. П. Блонского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УСПЕНСКИЙ В. Б. О преподавательской деятельности К. Д. Ушинского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АЛИМОВ Ф. К.  К. Д. Ушинский о роли и качествах учителя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КУЗЬМИН Н. Н.  К. Д. Ушинский и учительские семинарии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дореволюционной России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ГАВРИЛИЧЕВ В. Е.  К. Д. Ушинский о роли самостоятельности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и подражания в обучении школьников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D86C89-00A9-48A7-B354-2C77A3BC4105}"/>
              </a:ext>
            </a:extLst>
          </p:cNvPr>
          <p:cNvSpPr/>
          <p:nvPr/>
        </p:nvSpPr>
        <p:spPr>
          <a:xfrm>
            <a:off x="485762" y="6764802"/>
            <a:ext cx="121782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НАСОНОВА Г. В.  К. Д. Ушинский о воспитании интереса к знаниям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ТИХВИНСКИЙ Л. И.  К. Д. Ушинский о логике и ее применении в школьном обучении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БАШКИРОВ М. В.  К. Д. Ушинский о роли учителя в формировании у учащихся 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потребности самообразования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СОКОЛОВСКИЙ С. М.  К. Д. Ушинский о труде и его роли в развитии и воспитании личности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КАРПОВА Т. В.  К. Д. Ушинский об эстетическом воспитании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НЕВСКИЙ А. М.  К. Д. Ушинский о некоторых вопросах физического воспитания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ТИТКОВ А. Ф.  Вопросы школоведения в произведениях К. Д. Ушинского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МИХАЙЛОВ С. В.  К. Д. Ушинский о начальной народной школе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ИВАНОВ А. Н.  К. Д. Ушинский в Ярославле. Новые библиографические находки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ТЕРЛЕЦКИЙ В. В.  О забытой рецензии К. Д. Ушинского на стихотворный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перевод «Слова о полку Игореве»</a:t>
            </a:r>
          </a:p>
          <a:p>
            <a:pPr algn="just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ПРИЛО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ЖЕНИЕ. К. Д. Ушинский. Князь Игорь Северский. Поэма.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Перевод  Николая Гербеля. СПБ. 1854</a:t>
            </a:r>
            <a:endParaRPr lang="ru-RU" sz="2400" b="1" i="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728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228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6582112" y="3742051"/>
            <a:ext cx="90164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+mj-lt"/>
              </a:rPr>
              <a:t>Данилов, М. А. Дидактика К. Д. Ушинского / М. А. Данилов ; под ред. Е. Н. Медынского ; Акад. пед. наук РСФСР, ин-т теории и истории педагогики. - Москва ; Ленинград : Изд-во АПН РСФСР, 1948. – 171 с. : портр. - (Педагогическая библиотека учителя).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F46622-1575-4079-BDA6-205A8C80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4500">
            <a:off x="811192" y="1467525"/>
            <a:ext cx="5646738" cy="9256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4A2136B-FBBA-4446-BE99-6625173CF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2" t="4634" b="78777"/>
          <a:stretch/>
        </p:blipFill>
        <p:spPr bwMode="auto">
          <a:xfrm>
            <a:off x="8128000" y="723809"/>
            <a:ext cx="5212948" cy="2603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56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. Ð. ÐÐ¾ÑÑÑÐµÐ²Ð° â Ð£ÑÐµÐ±Ð½ÑÐµ ÐºÐ½Ð¸Ð³Ð¸ Ð. Ð. Ð£ÑÐ¸Ð½ÑÐºÐ¾Ð³Ð¾ ÐºÐ°Ðº Ð¾Ð±ÑÐ°Ð·ÐµÑ ...">
            <a:extLst>
              <a:ext uri="{FF2B5EF4-FFF2-40B4-BE49-F238E27FC236}">
                <a16:creationId xmlns:a16="http://schemas.microsoft.com/office/drawing/2014/main" id="{C3B16F40-755A-408E-A3E3-DF7794A1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3" y="2395763"/>
            <a:ext cx="14749929" cy="94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228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1177365" y="414192"/>
            <a:ext cx="13901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Горячева, И. А. Учебные книги К. Д. Ушинского как образец педагогической классики : монография / И. А. Горячева. – Москва : Ин-т психолого-пед. проблем детства РАО, лаборатория психологической антропологии, 2010. – 304 с.</a:t>
            </a:r>
            <a:endParaRPr lang="ru-RU" sz="32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9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228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 Ð°ÑÑÐºÐ°Ð·Ñ Ð¸ ÑÐºÐ°Ð·ÐºÐ¸ (ÑÐ±Ð¾ÑÐ½Ð¸Ðº), ÐÐ¾Ð½ÑÑÐ°Ð½ÑÐ¸Ð½ Ð£ÑÐ¸Ð½ÑÐºÐ¸Ð¹ â ÑÐºÐ°ÑÐ°ÑÑ ÐºÐ½Ð¸Ð³Ñ fb2, epub,  pdf Ð½Ð° ÐÐ¸ÑÑÐµÑ">
            <a:extLst>
              <a:ext uri="{FF2B5EF4-FFF2-40B4-BE49-F238E27FC236}">
                <a16:creationId xmlns:a16="http://schemas.microsoft.com/office/drawing/2014/main" id="{6CD8F9E1-3BB1-4E82-B11C-2702C2347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810">
            <a:off x="7198040" y="2388577"/>
            <a:ext cx="4578292" cy="7139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6700543" y="272440"/>
            <a:ext cx="8960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Ушинский, К. Д. Рассказы и сказки / К. Д. Ушинский ; сост. и предисл. В. Л. Муравьева ; рис. И. Дунаевой. – Москва : Детская литература, 2006. – 220 с. : ил. – (Школьная библиотека).</a:t>
            </a:r>
            <a:endParaRPr lang="ru-RU" sz="3200" b="1" dirty="0">
              <a:latin typeface="Calibri Light" panose="020F0302020204030204" pitchFamily="34" charset="0"/>
            </a:endParaRPr>
          </a:p>
        </p:txBody>
      </p:sp>
      <p:pic>
        <p:nvPicPr>
          <p:cNvPr id="4100" name="Picture 4" descr="Ð Ð°ÑÑÐºÐ°Ð·Ñ Ð¸ ÑÐºÐ°Ð·ÐºÐ¸ â ÐÐ¾Ð½ÑÑÐ°Ð½ÑÐ¸Ð½ Ð£ÑÐ¸Ð½ÑÐºÐ¸Ð¹">
            <a:extLst>
              <a:ext uri="{FF2B5EF4-FFF2-40B4-BE49-F238E27FC236}">
                <a16:creationId xmlns:a16="http://schemas.microsoft.com/office/drawing/2014/main" id="{3B5E1AAC-3730-4F4B-B621-B948280B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783">
            <a:off x="1089425" y="873520"/>
            <a:ext cx="4881594" cy="7444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790C3E-9F9D-4E3E-B6AA-819AB1C79B27}"/>
              </a:ext>
            </a:extLst>
          </p:cNvPr>
          <p:cNvSpPr/>
          <p:nvPr/>
        </p:nvSpPr>
        <p:spPr>
          <a:xfrm>
            <a:off x="438104" y="9581958"/>
            <a:ext cx="8960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Ушинский, К. Д. Рассказы и сказки / К. Д. Ушинский ; рис. Л. Кузнецова. – Москва : Детская литература, 1988. – 32 с. : ил. – (Школьная библиотека. Читаем сами).</a:t>
            </a:r>
            <a:endParaRPr lang="ru-RU" sz="32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6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.Ð. Ð£ÑÐ¸Ð½ÑÐºÐ¸Ð¹ Â«ÐÐ¸ÑÐºÐ°Â»">
            <a:extLst>
              <a:ext uri="{FF2B5EF4-FFF2-40B4-BE49-F238E27FC236}">
                <a16:creationId xmlns:a16="http://schemas.microsoft.com/office/drawing/2014/main" id="{995ECF3C-08AF-4B70-A04F-88F7A03C9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70" y="2814881"/>
            <a:ext cx="5986721" cy="92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-2"/>
            <a:ext cx="16255981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5773270" y="461654"/>
            <a:ext cx="9233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Ушинский, К. Д. Детский мир и хрестоматия / К. Д. Ушинский. – Санкт-Петербург : Комета, 1994. – 352 с. : ил., портр.</a:t>
            </a:r>
            <a:endParaRPr lang="ru-RU" sz="3200" b="1" dirty="0">
              <a:latin typeface="Calibri Light" panose="020F0302020204030204" pitchFamily="34" charset="0"/>
            </a:endParaRPr>
          </a:p>
        </p:txBody>
      </p:sp>
      <p:pic>
        <p:nvPicPr>
          <p:cNvPr id="5124" name="Picture 4" descr="ÐÐµÑÑÐºÐ¸Ð¹ Ð¼Ð¸Ñ Ð¸ ÑÑÐµÑÑÐ¾Ð¼Ð°ÑÐ¸Ñ â ÐÐ¾Ð½ÑÑÐ°Ð½ÑÐ¸Ð½ Ð£ÑÐ¸Ð½ÑÐºÐ¸Ð¹">
            <a:extLst>
              <a:ext uri="{FF2B5EF4-FFF2-40B4-BE49-F238E27FC236}">
                <a16:creationId xmlns:a16="http://schemas.microsoft.com/office/drawing/2014/main" id="{6A62CDCC-6C79-41C4-8E1C-CD2DA50F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4" y="340174"/>
            <a:ext cx="5166735" cy="7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EFE8B9-92C6-466D-832E-80579E4AB4EC}"/>
              </a:ext>
            </a:extLst>
          </p:cNvPr>
          <p:cNvSpPr/>
          <p:nvPr/>
        </p:nvSpPr>
        <p:spPr>
          <a:xfrm>
            <a:off x="6043914" y="1925865"/>
            <a:ext cx="9231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Книга замечательного русского педагога и писателя, написанная более 100 лет назад, - своеобразная энциклопедия знаний об окружающем мире, о явлениях природы, о животных и птицах, о растениях и минералах. Хрестоматийные разделы знакомят с произведениями русской классики.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24EAD0-05A2-4EF8-8092-A95C76CFF101}"/>
              </a:ext>
            </a:extLst>
          </p:cNvPr>
          <p:cNvSpPr/>
          <p:nvPr/>
        </p:nvSpPr>
        <p:spPr>
          <a:xfrm>
            <a:off x="408850" y="8204032"/>
            <a:ext cx="5986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Ушинский, К. Д. Бишка / К. Д. Ушинский ; художник С. Яровой. – Москва : Детская литература, 1987. – 16 с. : ил.</a:t>
            </a:r>
            <a:endParaRPr lang="ru-RU" sz="32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0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228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2798575" y="770964"/>
            <a:ext cx="102592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В знак высочайшей общественной значимости профессии учителя 2023 год, год 200-летия со дня рождения одного из основателей российской педагогики Константина Дмитриевича Ушинского, объявлен Годом педагога и наставника. </a:t>
            </a:r>
          </a:p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	Отдел информационно-библиотечного обслуживания Ишимского педагогического института им. П.П. Ершова (филиала) ТюмГУ подготовил выставку, посвященную деятельности Константина Дмитриевича Ушинского.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0DFF51-B15A-44F9-942F-05349E595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266" y="215780"/>
            <a:ext cx="2843790" cy="15666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A59D84-375B-4E31-A43D-F5843E3046EB}"/>
              </a:ext>
            </a:extLst>
          </p:cNvPr>
          <p:cNvSpPr/>
          <p:nvPr/>
        </p:nvSpPr>
        <p:spPr>
          <a:xfrm>
            <a:off x="1134576" y="5880847"/>
            <a:ext cx="10434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Выставка включает книги из фонда библиотеки института: труды К. Д. Ушинского, научную литературу о его деятельности. Кроме того, вашему вниманию предлагаются художественные произведения Ушинского для детей.</a:t>
            </a:r>
          </a:p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Ознакомиться с этими и другими книгами, </a:t>
            </a:r>
          </a:p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посвященными деятельности К. Д. Ушинского, </a:t>
            </a:r>
          </a:p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 также можете на выставке, организованной </a:t>
            </a:r>
          </a:p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читальном зале. </a:t>
            </a:r>
          </a:p>
          <a:p>
            <a:pPr algn="just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Выставка продолжит работу до конца марта.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7E1345-B4E0-4598-8FDC-B66B36A19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682" y="358523"/>
            <a:ext cx="2276468" cy="19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228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2825418" y="652948"/>
            <a:ext cx="12593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Константин Дмитриевич Ушинский  родился 3 марта (19 февраля) 1823 года в Т</a:t>
            </a:r>
            <a:r>
              <a:rPr lang="ru-RU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уле, в семье </a:t>
            </a:r>
            <a:r>
              <a:rPr lang="ru-RU" sz="2800" b="1" dirty="0">
                <a:latin typeface="+mj-lt"/>
              </a:rPr>
              <a:t>отставного офицера, участника Отечественной войны 1812 года, мелкопоместного дворянина. </a:t>
            </a:r>
            <a:r>
              <a:rPr lang="ru-RU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+mj-lt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7C21D0-0DB9-480A-AF15-446014231680}"/>
              </a:ext>
            </a:extLst>
          </p:cNvPr>
          <p:cNvCxnSpPr>
            <a:cxnSpLocks/>
          </p:cNvCxnSpPr>
          <p:nvPr/>
        </p:nvCxnSpPr>
        <p:spPr>
          <a:xfrm>
            <a:off x="2193876" y="909204"/>
            <a:ext cx="0" cy="10673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0DB5A27F-512D-4AE0-B564-04576A861900}"/>
              </a:ext>
            </a:extLst>
          </p:cNvPr>
          <p:cNvSpPr>
            <a:spLocks noChangeAspect="1"/>
          </p:cNvSpPr>
          <p:nvPr/>
        </p:nvSpPr>
        <p:spPr>
          <a:xfrm>
            <a:off x="1959876" y="909204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4D83E5-3676-4BB2-B66F-E73A51D663D2}"/>
              </a:ext>
            </a:extLst>
          </p:cNvPr>
          <p:cNvSpPr/>
          <p:nvPr/>
        </p:nvSpPr>
        <p:spPr>
          <a:xfrm>
            <a:off x="447328" y="884206"/>
            <a:ext cx="99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1823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792C4A9-81C6-4F31-B5D7-C04640139372}"/>
              </a:ext>
            </a:extLst>
          </p:cNvPr>
          <p:cNvSpPr>
            <a:spLocks noChangeAspect="1"/>
          </p:cNvSpPr>
          <p:nvPr/>
        </p:nvSpPr>
        <p:spPr>
          <a:xfrm>
            <a:off x="1924647" y="2478864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B508E5-2C63-4AEB-A01B-2FE741D42402}"/>
              </a:ext>
            </a:extLst>
          </p:cNvPr>
          <p:cNvSpPr/>
          <p:nvPr/>
        </p:nvSpPr>
        <p:spPr>
          <a:xfrm>
            <a:off x="463844" y="2250834"/>
            <a:ext cx="9989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1840</a:t>
            </a:r>
          </a:p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1844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EA6D03-05F7-4999-9D04-A613E2265707}"/>
              </a:ext>
            </a:extLst>
          </p:cNvPr>
          <p:cNvSpPr/>
          <p:nvPr/>
        </p:nvSpPr>
        <p:spPr>
          <a:xfrm>
            <a:off x="5187565" y="2122956"/>
            <a:ext cx="10396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</a:rPr>
              <a:t>После окончания в 1840 году гимназии поступил на юридический факультет Московского университета. По итогам блестящих результатов обучения, после окончания университетского курса в 1844 году, он, кандидат юриспруденции, оставлен в университете для подготовки к профессорскому званию. 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CA1E5B9-793E-4A0A-B0BC-F364CD35E9B7}"/>
              </a:ext>
            </a:extLst>
          </p:cNvPr>
          <p:cNvSpPr>
            <a:spLocks noChangeAspect="1"/>
          </p:cNvSpPr>
          <p:nvPr/>
        </p:nvSpPr>
        <p:spPr>
          <a:xfrm>
            <a:off x="1942334" y="4702370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1F276F6-D00A-4D6F-8568-A0A329799ADA}"/>
              </a:ext>
            </a:extLst>
          </p:cNvPr>
          <p:cNvSpPr>
            <a:spLocks noChangeAspect="1"/>
          </p:cNvSpPr>
          <p:nvPr/>
        </p:nvSpPr>
        <p:spPr>
          <a:xfrm>
            <a:off x="1959192" y="6038030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CC0F3AE-8E62-485F-AC31-CB495B34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89" y="2286000"/>
            <a:ext cx="2720569" cy="3033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1FDD7D-3627-4333-AA90-1AF9E7A5CD3F}"/>
              </a:ext>
            </a:extLst>
          </p:cNvPr>
          <p:cNvSpPr/>
          <p:nvPr/>
        </p:nvSpPr>
        <p:spPr>
          <a:xfrm>
            <a:off x="2626647" y="5252120"/>
            <a:ext cx="2592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Константин Ушинский </a:t>
            </a:r>
          </a:p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 1840-е годы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764D2AB-66BF-4A07-9A6E-F2B29BE62CB6}"/>
              </a:ext>
            </a:extLst>
          </p:cNvPr>
          <p:cNvSpPr/>
          <p:nvPr/>
        </p:nvSpPr>
        <p:spPr>
          <a:xfrm>
            <a:off x="508739" y="4471536"/>
            <a:ext cx="9989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1846</a:t>
            </a:r>
          </a:p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1849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43F7F5F-FAE9-4E09-B5EC-01828EA69FF0}"/>
              </a:ext>
            </a:extLst>
          </p:cNvPr>
          <p:cNvSpPr/>
          <p:nvPr/>
        </p:nvSpPr>
        <p:spPr>
          <a:xfrm>
            <a:off x="5274493" y="4668253"/>
            <a:ext cx="8787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 на должность профессора в ярославский Демидовский лицей.</a:t>
            </a:r>
            <a:endParaRPr lang="ru-RU" sz="2800" b="1" dirty="0">
              <a:latin typeface="+mj-lt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2D2D47C-82BA-4975-AD59-04D59AA36060}"/>
              </a:ext>
            </a:extLst>
          </p:cNvPr>
          <p:cNvSpPr/>
          <p:nvPr/>
        </p:nvSpPr>
        <p:spPr>
          <a:xfrm>
            <a:off x="491975" y="5843292"/>
            <a:ext cx="9989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1854</a:t>
            </a:r>
          </a:p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1858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78FC5C3-9F27-4E64-8E43-C75864348B45}"/>
              </a:ext>
            </a:extLst>
          </p:cNvPr>
          <p:cNvSpPr/>
          <p:nvPr/>
        </p:nvSpPr>
        <p:spPr>
          <a:xfrm>
            <a:off x="2696420" y="5939456"/>
            <a:ext cx="9445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</a:rPr>
              <a:t>Преподаватель русской словесности в Гатчинском сиротском институте, с 1855 года – инспектор классов.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F04ECB9-76E1-4B71-BB05-7208CDBE1086}"/>
              </a:ext>
            </a:extLst>
          </p:cNvPr>
          <p:cNvSpPr>
            <a:spLocks noChangeAspect="1"/>
          </p:cNvSpPr>
          <p:nvPr/>
        </p:nvSpPr>
        <p:spPr>
          <a:xfrm>
            <a:off x="1924647" y="8167725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D8A8052-6B1F-419C-95DE-E25CF0F5EF24}"/>
              </a:ext>
            </a:extLst>
          </p:cNvPr>
          <p:cNvSpPr/>
          <p:nvPr/>
        </p:nvSpPr>
        <p:spPr>
          <a:xfrm>
            <a:off x="508738" y="7863116"/>
            <a:ext cx="9989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1852</a:t>
            </a:r>
          </a:p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1854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0F091CA-F726-4D91-A9A6-056BBDD01617}"/>
              </a:ext>
            </a:extLst>
          </p:cNvPr>
          <p:cNvSpPr/>
          <p:nvPr/>
        </p:nvSpPr>
        <p:spPr>
          <a:xfrm>
            <a:off x="521000" y="10172058"/>
            <a:ext cx="9989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1854</a:t>
            </a:r>
          </a:p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1855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08B8964-C61F-40CC-9D5C-7C12FF8A6606}"/>
              </a:ext>
            </a:extLst>
          </p:cNvPr>
          <p:cNvSpPr>
            <a:spLocks noChangeAspect="1"/>
          </p:cNvSpPr>
          <p:nvPr/>
        </p:nvSpPr>
        <p:spPr>
          <a:xfrm>
            <a:off x="-2271370" y="11533306"/>
            <a:ext cx="399659" cy="3996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93D7CBF-CC14-4D36-9E38-83B81DEE81C2}"/>
              </a:ext>
            </a:extLst>
          </p:cNvPr>
          <p:cNvSpPr>
            <a:spLocks noChangeAspect="1"/>
          </p:cNvSpPr>
          <p:nvPr/>
        </p:nvSpPr>
        <p:spPr>
          <a:xfrm>
            <a:off x="1980986" y="10476667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F367B34-6A6A-4BA4-8E30-0AF4584214AB}"/>
              </a:ext>
            </a:extLst>
          </p:cNvPr>
          <p:cNvSpPr/>
          <p:nvPr/>
        </p:nvSpPr>
        <p:spPr>
          <a:xfrm>
            <a:off x="4921492" y="7556390"/>
            <a:ext cx="9445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</a:rPr>
              <a:t>Сотрудничество в журнале</a:t>
            </a:r>
          </a:p>
          <a:p>
            <a:pPr algn="just"/>
            <a:r>
              <a:rPr lang="ru-RU" sz="2800" b="1" dirty="0">
                <a:latin typeface="+mj-lt"/>
              </a:rPr>
              <a:t>«Современник».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9387D3D-12F4-45CF-96E7-520E06E4E66F}"/>
              </a:ext>
            </a:extLst>
          </p:cNvPr>
          <p:cNvSpPr/>
          <p:nvPr/>
        </p:nvSpPr>
        <p:spPr>
          <a:xfrm>
            <a:off x="2696420" y="10461997"/>
            <a:ext cx="5047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</a:rPr>
              <a:t>Сотрудничество в журнале «Библиотека для чтения»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B55137F-96B5-45B1-A079-58A9873E2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75" y="6983062"/>
            <a:ext cx="2057925" cy="3245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¢Ð¸ÑÑÐ»ÑÐ½Ð°Ñ ÑÑÑÐ°Ð½Ð¸ÑÐ° Ð¿ÐµÑÐ²Ð¾Ð³Ð¾ ÑÐ¾Ð¼Ð° Ð¶ÑÑÐ½Ð°Ð»Ð°, 1834 Ð³Ð¾Ð´">
            <a:extLst>
              <a:ext uri="{FF2B5EF4-FFF2-40B4-BE49-F238E27FC236}">
                <a16:creationId xmlns:a16="http://schemas.microsoft.com/office/drawing/2014/main" id="{687AA4A5-27D6-44EF-81ED-90CF0540D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04" y="8069179"/>
            <a:ext cx="23241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2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-9965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2759394" y="818257"/>
            <a:ext cx="12181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</a:rPr>
              <a:t>В 1859 году Ушинского пригласили на</a:t>
            </a:r>
          </a:p>
          <a:p>
            <a:pPr algn="just"/>
            <a:r>
              <a:rPr lang="ru-RU" sz="2800" b="1" dirty="0">
                <a:latin typeface="+mj-lt"/>
              </a:rPr>
              <a:t> должность инспектора классов Смольного</a:t>
            </a:r>
          </a:p>
          <a:p>
            <a:pPr algn="just"/>
            <a:r>
              <a:rPr lang="ru-RU" sz="2800" b="1" dirty="0">
                <a:latin typeface="+mj-lt"/>
              </a:rPr>
              <a:t> института благородных девиц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7C21D0-0DB9-480A-AF15-446014231680}"/>
              </a:ext>
            </a:extLst>
          </p:cNvPr>
          <p:cNvCxnSpPr>
            <a:cxnSpLocks/>
          </p:cNvCxnSpPr>
          <p:nvPr/>
        </p:nvCxnSpPr>
        <p:spPr>
          <a:xfrm>
            <a:off x="2176263" y="884206"/>
            <a:ext cx="0" cy="7751519"/>
          </a:xfrm>
          <a:prstGeom prst="line">
            <a:avLst/>
          </a:prstGeom>
          <a:ln w="28575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0DB5A27F-512D-4AE0-B564-04576A861900}"/>
              </a:ext>
            </a:extLst>
          </p:cNvPr>
          <p:cNvSpPr>
            <a:spLocks noChangeAspect="1"/>
          </p:cNvSpPr>
          <p:nvPr/>
        </p:nvSpPr>
        <p:spPr>
          <a:xfrm>
            <a:off x="1959876" y="909204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4D83E5-3676-4BB2-B66F-E73A51D663D2}"/>
              </a:ext>
            </a:extLst>
          </p:cNvPr>
          <p:cNvSpPr/>
          <p:nvPr/>
        </p:nvSpPr>
        <p:spPr>
          <a:xfrm>
            <a:off x="481459" y="650545"/>
            <a:ext cx="9989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1859</a:t>
            </a:r>
          </a:p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1862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792C4A9-81C6-4F31-B5D7-C04640139372}"/>
              </a:ext>
            </a:extLst>
          </p:cNvPr>
          <p:cNvSpPr>
            <a:spLocks noChangeAspect="1"/>
          </p:cNvSpPr>
          <p:nvPr/>
        </p:nvSpPr>
        <p:spPr>
          <a:xfrm>
            <a:off x="1924647" y="2478864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B508E5-2C63-4AEB-A01B-2FE741D42402}"/>
              </a:ext>
            </a:extLst>
          </p:cNvPr>
          <p:cNvSpPr/>
          <p:nvPr/>
        </p:nvSpPr>
        <p:spPr>
          <a:xfrm>
            <a:off x="489287" y="2420476"/>
            <a:ext cx="99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1860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CA1E5B9-793E-4A0A-B0BC-F364CD35E9B7}"/>
              </a:ext>
            </a:extLst>
          </p:cNvPr>
          <p:cNvSpPr>
            <a:spLocks noChangeAspect="1"/>
          </p:cNvSpPr>
          <p:nvPr/>
        </p:nvSpPr>
        <p:spPr>
          <a:xfrm>
            <a:off x="1924647" y="4080598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1F276F6-D00A-4D6F-8568-A0A329799ADA}"/>
              </a:ext>
            </a:extLst>
          </p:cNvPr>
          <p:cNvSpPr>
            <a:spLocks noChangeAspect="1"/>
          </p:cNvSpPr>
          <p:nvPr/>
        </p:nvSpPr>
        <p:spPr>
          <a:xfrm>
            <a:off x="1940033" y="5792508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1FDD7D-3627-4333-AA90-1AF9E7A5CD3F}"/>
              </a:ext>
            </a:extLst>
          </p:cNvPr>
          <p:cNvSpPr/>
          <p:nvPr/>
        </p:nvSpPr>
        <p:spPr>
          <a:xfrm>
            <a:off x="11275711" y="3290752"/>
            <a:ext cx="4244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Смольный институт благородных девиц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764D2AB-66BF-4A07-9A6E-F2B29BE62CB6}"/>
              </a:ext>
            </a:extLst>
          </p:cNvPr>
          <p:cNvSpPr/>
          <p:nvPr/>
        </p:nvSpPr>
        <p:spPr>
          <a:xfrm>
            <a:off x="489287" y="3906375"/>
            <a:ext cx="9989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1862</a:t>
            </a:r>
          </a:p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1867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43F7F5F-FAE9-4E09-B5EC-01828EA69FF0}"/>
              </a:ext>
            </a:extLst>
          </p:cNvPr>
          <p:cNvSpPr/>
          <p:nvPr/>
        </p:nvSpPr>
        <p:spPr>
          <a:xfrm>
            <a:off x="2773682" y="2505982"/>
            <a:ext cx="8120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Редактор «Журнала Министерства народного просвещения» </a:t>
            </a:r>
            <a:endParaRPr lang="ru-RU" sz="2800" b="1" dirty="0">
              <a:latin typeface="+mj-lt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2D2D47C-82BA-4975-AD59-04D59AA36060}"/>
              </a:ext>
            </a:extLst>
          </p:cNvPr>
          <p:cNvSpPr/>
          <p:nvPr/>
        </p:nvSpPr>
        <p:spPr>
          <a:xfrm>
            <a:off x="471537" y="5734120"/>
            <a:ext cx="99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1871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78FC5C3-9F27-4E64-8E43-C75864348B45}"/>
              </a:ext>
            </a:extLst>
          </p:cNvPr>
          <p:cNvSpPr/>
          <p:nvPr/>
        </p:nvSpPr>
        <p:spPr>
          <a:xfrm>
            <a:off x="2685835" y="3767746"/>
            <a:ext cx="94458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</a:rPr>
              <a:t>В 1862 году Константина Дмитриевича уволили из Смольного института и отправили в продолжительную командировку за рубеж. В 1867 году он возвратился в Россию.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F04ECB9-76E1-4B71-BB05-7208CDBE1086}"/>
              </a:ext>
            </a:extLst>
          </p:cNvPr>
          <p:cNvSpPr>
            <a:spLocks noChangeAspect="1"/>
          </p:cNvSpPr>
          <p:nvPr/>
        </p:nvSpPr>
        <p:spPr>
          <a:xfrm>
            <a:off x="1924647" y="8167725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08B8964-C61F-40CC-9D5C-7C12FF8A6606}"/>
              </a:ext>
            </a:extLst>
          </p:cNvPr>
          <p:cNvSpPr>
            <a:spLocks noChangeAspect="1"/>
          </p:cNvSpPr>
          <p:nvPr/>
        </p:nvSpPr>
        <p:spPr>
          <a:xfrm>
            <a:off x="-2271370" y="11533306"/>
            <a:ext cx="399659" cy="3996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F367B34-6A6A-4BA4-8E30-0AF4584214AB}"/>
              </a:ext>
            </a:extLst>
          </p:cNvPr>
          <p:cNvSpPr/>
          <p:nvPr/>
        </p:nvSpPr>
        <p:spPr>
          <a:xfrm>
            <a:off x="2773682" y="5709301"/>
            <a:ext cx="8881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</a:rPr>
              <a:t>Умер в 1871 году в Одессе, похоронен в Киеве на территории Выдубицкого монастыря.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9387D3D-12F4-45CF-96E7-520E06E4E66F}"/>
              </a:ext>
            </a:extLst>
          </p:cNvPr>
          <p:cNvSpPr/>
          <p:nvPr/>
        </p:nvSpPr>
        <p:spPr>
          <a:xfrm>
            <a:off x="2829014" y="6750048"/>
            <a:ext cx="95407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+mj-lt"/>
              </a:rPr>
              <a:t>Именем Константина Дмитриевича Ушинского названа Научная педагогическая библиотека, основанная в 1925 году. В настоящее время это </a:t>
            </a:r>
            <a:r>
              <a:rPr lang="ru-RU" sz="2800" b="1" dirty="0">
                <a:latin typeface="+mj-lt"/>
              </a:rPr>
              <a:t>Информационный центр «Библиотека имени К. Д. Ушинского» Российской академии образования</a:t>
            </a:r>
            <a:r>
              <a:rPr lang="ru-RU" sz="2800" dirty="0">
                <a:latin typeface="+mj-lt"/>
              </a:rPr>
              <a:t>.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5988FA16-5236-477F-8270-6FE78C9D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23" y="327591"/>
            <a:ext cx="4244988" cy="2897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02C4B0-754C-4A8F-BCBA-39BBD41B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89" y="9083458"/>
            <a:ext cx="6828115" cy="2896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5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-51509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474445" y="775196"/>
            <a:ext cx="12679018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+mj-lt"/>
              </a:rPr>
              <a:t>	</a:t>
            </a:r>
            <a:r>
              <a:rPr lang="ru-RU" sz="2800" b="1" dirty="0">
                <a:latin typeface="+mj-lt"/>
              </a:rPr>
              <a:t>Выдающимся событием в истории отечественной педагогики стала книга К.Д. Ушинского «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Детский мир</a:t>
            </a:r>
            <a:r>
              <a:rPr lang="ru-RU" sz="2800" b="1" dirty="0">
                <a:latin typeface="+mj-lt"/>
              </a:rPr>
              <a:t>», опубликованная в 1861 году. Небывалый успех потребовал печати еще двух дополнительных тиражей в том же году. Хрестоматия предназначалась для чтения на уроках русского языка в начальной школе. По замыслу автора она могла так же использоваться и для семейного чтения.</a:t>
            </a:r>
          </a:p>
          <a:p>
            <a:pPr algn="just"/>
            <a:r>
              <a:rPr lang="ru-RU" sz="2800" b="1" dirty="0">
                <a:latin typeface="+mj-lt"/>
              </a:rPr>
              <a:t>	В 1864 году из печати вышло «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Родное слово</a:t>
            </a:r>
            <a:r>
              <a:rPr lang="ru-RU" sz="2800" b="1" dirty="0">
                <a:latin typeface="+mj-lt"/>
              </a:rPr>
              <a:t>», успех которого превзошел все ожидания. Эта книга стала одной из самых распространенных в народной школе. В основу ее легли принципы постепенного и систематического развития ребенка.</a:t>
            </a:r>
          </a:p>
          <a:p>
            <a:pPr algn="just"/>
            <a:r>
              <a:rPr lang="ru-RU" sz="2800" dirty="0">
                <a:latin typeface="+mj-lt"/>
              </a:rPr>
              <a:t>	</a:t>
            </a:r>
            <a:r>
              <a:rPr lang="ru-RU" sz="2800" b="1" dirty="0">
                <a:latin typeface="+mj-lt"/>
              </a:rPr>
              <a:t>Педагогические воззрения Ушинского отражены в многочисленных педагогических трудах и статьях. В 1857-1858 годах в «Журнале для воспитания»</a:t>
            </a:r>
            <a:r>
              <a:rPr lang="ru-RU" sz="2800" b="1" dirty="0"/>
              <a:t> </a:t>
            </a:r>
            <a:r>
              <a:rPr lang="ru-RU" sz="2800" b="1" dirty="0">
                <a:latin typeface="+mj-lt"/>
              </a:rPr>
              <a:t>напечатаны его статьи 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«О пользе педагогической литературы»</a:t>
            </a:r>
            <a:r>
              <a:rPr lang="ru-RU" sz="2800" b="1" dirty="0">
                <a:latin typeface="+mj-lt"/>
              </a:rPr>
              <a:t>, 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«Три элемента школы»</a:t>
            </a:r>
            <a:r>
              <a:rPr lang="ru-RU" sz="2800" b="1" dirty="0">
                <a:latin typeface="+mj-lt"/>
              </a:rPr>
              <a:t>, 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«О народности в общественном воспитании» </a:t>
            </a:r>
            <a:r>
              <a:rPr lang="ru-RU" sz="2800" b="1" dirty="0">
                <a:latin typeface="+mj-lt"/>
              </a:rPr>
              <a:t>и другие. В 1860-1861 годах  в «Журнале министерства народного просвещения» размещены статьи</a:t>
            </a:r>
          </a:p>
          <a:p>
            <a:pPr algn="just"/>
            <a:r>
              <a:rPr lang="ru-RU" sz="2800" b="1" i="1" dirty="0">
                <a:solidFill>
                  <a:srgbClr val="C00000"/>
                </a:solidFill>
                <a:latin typeface="+mj-lt"/>
              </a:rPr>
              <a:t>«Труд в его психическом и воспитательном значении» </a:t>
            </a:r>
            <a:r>
              <a:rPr lang="ru-RU" sz="2800" b="1" dirty="0">
                <a:latin typeface="+mj-lt"/>
              </a:rPr>
              <a:t>и 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«Родное слово». </a:t>
            </a:r>
            <a:endParaRPr lang="ru-RU" sz="2800" b="1" i="1" dirty="0">
              <a:solidFill>
                <a:srgbClr val="C00000"/>
              </a:solidFill>
            </a:endParaRPr>
          </a:p>
          <a:p>
            <a:pPr algn="just"/>
            <a:r>
              <a:rPr lang="ru-RU" sz="2800" b="1" dirty="0">
                <a:latin typeface="+mj-lt"/>
              </a:rPr>
              <a:t>	Главной жизненной задачей для Ушинского стало научное </a:t>
            </a:r>
          </a:p>
          <a:p>
            <a:pPr algn="just"/>
            <a:r>
              <a:rPr lang="ru-RU" sz="2800" b="1" dirty="0">
                <a:latin typeface="+mj-lt"/>
              </a:rPr>
              <a:t>обоснование педагогики, которое было представлено в его научном </a:t>
            </a:r>
          </a:p>
          <a:p>
            <a:pPr algn="just"/>
            <a:r>
              <a:rPr lang="ru-RU" sz="2800" b="1" dirty="0">
                <a:latin typeface="+mj-lt"/>
              </a:rPr>
              <a:t>труде 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«Человек как предмет воспитания: опыт педагогической</a:t>
            </a:r>
          </a:p>
          <a:p>
            <a:pPr algn="just"/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антропологии». </a:t>
            </a:r>
            <a:r>
              <a:rPr lang="ru-RU" sz="2800" b="1" dirty="0">
                <a:latin typeface="+mj-lt"/>
              </a:rPr>
              <a:t>Первый том вышел в 1868 году. Через несколько</a:t>
            </a:r>
          </a:p>
          <a:p>
            <a:pPr algn="just"/>
            <a:r>
              <a:rPr lang="ru-RU" sz="2800" b="1" dirty="0">
                <a:latin typeface="+mj-lt"/>
              </a:rPr>
              <a:t> лет - второй, а третий остался незаконченным. Последней</a:t>
            </a:r>
          </a:p>
          <a:p>
            <a:pPr algn="just"/>
            <a:r>
              <a:rPr lang="ru-RU" sz="2800" b="1" dirty="0">
                <a:latin typeface="+mj-lt"/>
              </a:rPr>
              <a:t> прижизненной публикацией в 1870 году стала статья </a:t>
            </a:r>
          </a:p>
          <a:p>
            <a:pPr algn="just"/>
            <a:r>
              <a:rPr lang="ru-RU" sz="2800" b="1" i="1" dirty="0">
                <a:solidFill>
                  <a:srgbClr val="C00000"/>
                </a:solidFill>
                <a:latin typeface="+mj-lt"/>
              </a:rPr>
              <a:t>«Общий взгляд на возникновение наших народных школ».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1A62B1-43B5-4C24-A10E-F95892B4E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25875" y="376680"/>
            <a:ext cx="2385089" cy="20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4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228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4657807" y="505373"/>
            <a:ext cx="10381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Ушинский, К. Д. Педагогические сочинения : в 6 т. / К.Д. Ушинский ; сост. С.Ф. Егоров ; коммент. А.А. Никольской. – Москва : Педагогика, 1988-1990.</a:t>
            </a:r>
            <a:endParaRPr lang="ru-RU" sz="3200" b="1" dirty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1EB1E-11B3-4FAB-B837-DE7181A2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6" y="505373"/>
            <a:ext cx="3803183" cy="5853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E73901-771F-446B-A6E3-159C7E432583}"/>
              </a:ext>
            </a:extLst>
          </p:cNvPr>
          <p:cNvSpPr/>
          <p:nvPr/>
        </p:nvSpPr>
        <p:spPr>
          <a:xfrm>
            <a:off x="4541700" y="2075033"/>
            <a:ext cx="11208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В первый том вошли работы 40-х и 50-х гг. XIX века, в которых раскрываются истоки педагогических идей Ушинского, вопросы организации народной школы, психологические закономерности обучения, значение труда как средства воспитания. В том вошли материалы, отражающие деятельность К. Д. Ушинского в Гатчинском сиротском и Смольном институте, статьи о школах в США.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Второй том включает статьи 60-х гг. XIX в., в которых получили дальнейшую разработку основные положения педагогической теории Ушинского. В них акцентируется внимание на идеях развивающего и воспитывающего обучения, воплощенных впоследствии в книгах "Детский мир" и "Родное слово". В том вошли также материалы, характеризующие зарубежную школу.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В третьем томе представлена учебная книга "Детский мир" - своеобразная энциклопедия для детей младшего и среднего возраста. Материалы из области природы, окружающей жизни, отечественной истории систематизированы на основе принципов наглядности, активизации процесса обучения детей. Помещены также материалы по умственному и нравственному воспитанию детей.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B4249E-0BC1-4AB9-90E9-9EF0FD4F8DF3}"/>
              </a:ext>
            </a:extLst>
          </p:cNvPr>
          <p:cNvSpPr/>
          <p:nvPr/>
        </p:nvSpPr>
        <p:spPr>
          <a:xfrm>
            <a:off x="847356" y="7162312"/>
            <a:ext cx="149032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В четвертый том вошла учебная книга "Родное слово" (1, 2, 3-й годы обучения), содержащая прописи и тексты первоначального систематического обучения грамоте, практическую грамматику и тексты к ней. В представленных материалах реализуется созданная Ушинским методика постепенного приобщения ребенка к общеобразовательным знаниям и простейшим этическим понятиям.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В пятой книге помещен первый том фундаментального труда "Человек как предмет воспитания. Опыт педагогической антропологии". В нем дается методологическое обоснование педагогики, раскрывается ее место в ряду других наук, анализируются процессы познания, закономерности развития внимания, памяти, воображения, мышления и других видов психической деятельности, на которых строится обучение и воспитание.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В шестой книге представлен второй том "Человек как предмет воспитания: Опыт педагогической антропологии", продолжающий рассмотрение процессов познания, чувств и воли. В настоящее издание включены также материалы к третьему тому "Педагогической антропологии", даны приложения о воспитании внимания, памяти, нравственности, эстетических чувств и др.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09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91F23BD1-A57E-43CD-B9DE-8C706247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601" y="334958"/>
            <a:ext cx="5182236" cy="81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788481" y="434789"/>
            <a:ext cx="1054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+mj-lt"/>
              </a:rPr>
              <a:t>Ушинский, К. Д. Собрание сочинений / К.Д. Ушинский ; ред. коллегия: А.М. Еголин (гл. ред.), Е.Н. Медынский и В.Я. Струминский ; Акад. пед. наук РСФСР, ин-т теории и истории педагогики. - Москва ; Ленинград : Изд-во АПН РСФСР, 1948-1952. - 11 т.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A1E499E-8EA4-4B5F-860B-FA810B702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0" t="4656" r="5018" b="88972"/>
          <a:stretch/>
        </p:blipFill>
        <p:spPr bwMode="auto">
          <a:xfrm>
            <a:off x="4409885" y="2811102"/>
            <a:ext cx="4742768" cy="914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6D7239B-D9DA-43E1-A2E7-F9EBA5C07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2" r="5069" b="14853"/>
          <a:stretch/>
        </p:blipFill>
        <p:spPr bwMode="auto">
          <a:xfrm>
            <a:off x="890336" y="4058047"/>
            <a:ext cx="8262317" cy="779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0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5701552" y="909204"/>
            <a:ext cx="99508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</a:rPr>
              <a:t>Ушинский, К. Д. Избранные педагогические сочинения : в 2 т. / К. Д. Ушинский ; с вводной статьей и примечаниями В. Я. Струминского. - Москва : Государственное учебно-педагогическое издательство Наркомпроса РСФСР, 1939. - (Педагогическая библиотека). </a:t>
            </a:r>
            <a:br>
              <a:rPr lang="ru-RU" sz="3200" b="1" dirty="0">
                <a:latin typeface="+mj-lt"/>
              </a:rPr>
            </a:br>
            <a:r>
              <a:rPr lang="ru-RU" sz="3200" b="1" dirty="0">
                <a:latin typeface="+mj-lt"/>
              </a:rPr>
              <a:t>Т. 1. – 413 с. : портр. </a:t>
            </a:r>
            <a:br>
              <a:rPr lang="ru-RU" sz="3200" b="1" dirty="0">
                <a:latin typeface="+mj-lt"/>
              </a:rPr>
            </a:br>
            <a:r>
              <a:rPr lang="ru-RU" sz="3200" b="1" dirty="0">
                <a:latin typeface="+mj-lt"/>
              </a:rPr>
              <a:t>Т. 2. – 472 с. : портр. </a:t>
            </a:r>
            <a:br>
              <a:rPr lang="ru-RU" sz="3200" dirty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169566-6410-4B2A-879A-4E447327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10197" r="23203" b="6863"/>
          <a:stretch/>
        </p:blipFill>
        <p:spPr bwMode="auto">
          <a:xfrm>
            <a:off x="603625" y="657702"/>
            <a:ext cx="4912659" cy="7584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D772C85-DA4C-4E80-B5D0-59F4FC4FC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5" t="17059" r="21438"/>
          <a:stretch/>
        </p:blipFill>
        <p:spPr bwMode="auto">
          <a:xfrm>
            <a:off x="4607856" y="4957010"/>
            <a:ext cx="4912659" cy="687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9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7" cy="121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1026" name="Picture 2" descr="Ð¤Ð¾Ð½ Ð´Ð»Ñ Ð¿ÑÐµÐ·ÐµÐ½ÑÐ°ÑÐ¸Ð¸ Ð¿Ð¾ Ð»Ð¸ÑÐµÑÐ°ÑÑÑÐµ | ÐÐµÑÐ¿Ð»Ð°ÑÐ½ÑÐµ ÑÐ¾Ð½Ñ Ð´Ð»Ñ ...">
            <a:extLst>
              <a:ext uri="{FF2B5EF4-FFF2-40B4-BE49-F238E27FC236}">
                <a16:creationId xmlns:a16="http://schemas.microsoft.com/office/drawing/2014/main" id="{599802C1-06F9-4AFC-AFAD-2F8ECB25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3919"/>
          <a:stretch/>
        </p:blipFill>
        <p:spPr bwMode="auto">
          <a:xfrm>
            <a:off x="19" y="2280"/>
            <a:ext cx="16255981" cy="121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1E100A-2660-49A2-B55C-442D2177C64F}"/>
              </a:ext>
            </a:extLst>
          </p:cNvPr>
          <p:cNvSpPr/>
          <p:nvPr/>
        </p:nvSpPr>
        <p:spPr>
          <a:xfrm>
            <a:off x="4984376" y="584334"/>
            <a:ext cx="10309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+mj-lt"/>
              </a:rPr>
              <a:t>Ушинский / сост. и автор предисл. П. А. Лебедев. – Переиздание. Москва : Издательский Дом Шалвы Амонашвили : Моск. гос. пед. ун-т, 2002. – 224 с. – (Антология гуманной педагогики).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BAE50-6516-48B9-9A89-D26F5F4F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12" y="686083"/>
            <a:ext cx="3513535" cy="5432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3AE32B-40DA-4CF0-85E1-CE61F79F7BF4}"/>
              </a:ext>
            </a:extLst>
          </p:cNvPr>
          <p:cNvSpPr/>
          <p:nvPr/>
        </p:nvSpPr>
        <p:spPr>
          <a:xfrm>
            <a:off x="6502400" y="2699342"/>
            <a:ext cx="6926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«Все учение Ушинского сводится к утверждении» величайшей истины о том, что ребенок не готовится к жизни, а живет с момента своего зачатия.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неужели учительские поколения и впредь будут лишь восхищаться мудростью Великого Педагога, вместо того, чтобы сделать школу аккумулятором жизни детей?»</a:t>
            </a:r>
          </a:p>
          <a:p>
            <a:pPr algn="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Шалва Амонашвили</a:t>
            </a:r>
            <a:endParaRPr lang="ru-RU" sz="2400" b="1" i="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D101F9-C25A-404B-BFF6-BF2910397332}"/>
              </a:ext>
            </a:extLst>
          </p:cNvPr>
          <p:cNvSpPr/>
          <p:nvPr/>
        </p:nvSpPr>
        <p:spPr>
          <a:xfrm>
            <a:off x="455705" y="6445671"/>
            <a:ext cx="90573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первого читателя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  <a:p>
            <a:pPr algn="just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Я с волнением приступаю к «громкому чтению» трудов великого Ушинского, Эта работа требует открытости и откровенности, точности не только слов, но и позиции, и большой ответственности. К. Д. Ушинский, несомненно, первый педагог-ученый в России. До него российская школа только использовала труды и идеи западных педагогов и была построена в основном по принципу немецкой классической гимназии. Ушинский первый заговорил о русской национальной школе. Конечно, не все его идеи выдержали проверку временем. Но, очевидно, одно образование не может совершаться вне времени и пространства, российский образ мыслей и российский образ жизни должны учитываться в педагогических поисках.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 буду оригинальным, если скажу, что мысли К. Д. Ушинского современны и сегодня. Но удивительно все же, что, читая его труды, мы общаемся с собеседником, вместе с которым можно негодовать и спорить, переживать красоту, трудность и необходимость нашего педагогического дела.</a:t>
            </a:r>
          </a:p>
          <a:p>
            <a:pPr algn="r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А. Н. Тубельский</a:t>
            </a:r>
            <a:endParaRPr lang="ru-RU" sz="2200" b="1" i="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40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CED527872B74544BEEF2A66F8BD052E" ma:contentTypeVersion="0" ma:contentTypeDescription="Создание документа." ma:contentTypeScope="" ma:versionID="ec32544c2b43a2e2cf4302e839612b7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35E0A2-9005-4AF6-998A-3356EEEEFDE5}"/>
</file>

<file path=customXml/itemProps2.xml><?xml version="1.0" encoding="utf-8"?>
<ds:datastoreItem xmlns:ds="http://schemas.openxmlformats.org/officeDocument/2006/customXml" ds:itemID="{E4F57245-FDCD-49B5-90FA-0E5ADCFAA41B}"/>
</file>

<file path=customXml/itemProps3.xml><?xml version="1.0" encoding="utf-8"?>
<ds:datastoreItem xmlns:ds="http://schemas.openxmlformats.org/officeDocument/2006/customXml" ds:itemID="{BB200FAD-7E2C-48EF-AA33-6B7156DA89DB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2227</Words>
  <Application>Microsoft Office PowerPoint</Application>
  <PresentationFormat>Произвольный</PresentationFormat>
  <Paragraphs>108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Гудилова Любовь Борисовна</dc:creator>
  <cp:lastModifiedBy>Гудилова Любовь Борисовна</cp:lastModifiedBy>
  <cp:revision>48</cp:revision>
  <dcterms:created xsi:type="dcterms:W3CDTF">2023-02-14T12:23:14Z</dcterms:created>
  <dcterms:modified xsi:type="dcterms:W3CDTF">2023-03-01T08:52:37Z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0x0101003CED527872B74544BEEF2A66F8BD052E</vt:lpwstr>
  </property>
</Properties>
</file>