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22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15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9" r:id="rId20"/>
    <p:sldId id="316" r:id="rId21"/>
    <p:sldId id="323" r:id="rId22"/>
    <p:sldId id="317" r:id="rId23"/>
    <p:sldId id="320" r:id="rId24"/>
    <p:sldId id="321" r:id="rId25"/>
    <p:sldId id="32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1A357-7EB8-490E-A483-34C077808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82D764-FB14-4926-8D01-0522BE696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57BBB-9C1B-4F77-BBD9-144D63E9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6ECC25-53E1-4B46-A197-DC68B44D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9A2B0-6FD9-49B0-9756-14CD4B6C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0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996D0-338D-4DA9-B368-D1970798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B1C196-5DA6-4EA6-BEBB-7E8C8A12C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7160F-5AF5-4111-A09D-76A0AC7C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6D787-164B-4CD3-9C26-254C9B34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78CFB-3D22-4C52-9BE9-68C2BECA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1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907A4-3E55-467F-BD7E-BAC724DBA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BF4DF9-FCDF-4F72-A589-3845247A4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DD7B7-39D8-4B12-8B79-01B7D986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975C9-42A5-4680-8586-813AF446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0FEDC-1421-49E8-955C-E57E1BFA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0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112A8-749C-46D1-84AB-ABABE55F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002F9-2A32-49A0-8C43-FCE9F4D1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FF584-34E7-4E23-8CA4-16577EDD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4B199-4270-46FD-8EDC-84E60288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4506C-21A8-4C75-AB47-584577AA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9BD6F-5E0E-415A-8303-F51D6D91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2D2ED3-A26E-4F58-B10C-C3BAD8A6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7D756-3E63-4EA9-8AD5-701FA0A5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50F9DB-FEDA-4CA4-ACCF-40D7B8AF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A4D38-29E1-4AA2-8765-4C652356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7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E1720-6BD4-4592-BEEA-841D20B0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0EA16-ED52-4190-A176-DD04130DF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470C60-E523-4987-8786-59EB6978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8C3FB-A134-4BEA-8DE3-7687A44D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AF592-3CC4-4997-BB6A-779D3F9C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73812-5D3B-4051-A1A3-C50A8C3F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8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F7183-5B08-48AC-8130-D728787C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59ADFC-CF7B-4354-AAB2-DB0BF4D90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E3E9C-7F4D-4605-8684-6B2423B8F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380798-B178-46F1-B1DE-B3E4F65EC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D10916-F94C-47AF-ADAF-9D50FAF9C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A3D32A-2F8B-47CF-93E5-AA25372F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B32F24-9701-4A25-8981-0A1701EB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C49235-BE58-4E11-8DC9-E7BD0F70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3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3F98D-4F08-485C-948E-6C91199F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52D60-026D-4593-8131-6D15DCA1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280F9B-196C-4B6C-B08C-A685CFA7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0B30E-5213-4839-86A8-C1ED0116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FB769F-E08D-401F-BDA4-397ADFAC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1D2BD2-1BDC-4179-B56F-B39DF441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B6EC91-428A-448A-8CE4-95B98946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07C59-BBBB-4861-BC37-705BF5CB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C7763-8142-48B3-BE82-A148B7A6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FEB2A-7E93-4003-A68D-2C833AB9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662DA8-54A2-404E-AA85-3A0C2E6E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21A2B-6A67-463F-B644-95FA1D93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FACDAD-01D7-4D63-B420-5EDC4202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9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7398-0939-4241-BDAC-529AA125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084922-D9E3-46BB-81E3-133B3FBF3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2F3F9-80E5-425C-B938-AC0FC6A1F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10608-32FF-454B-BDC8-0E54B978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7380CE-73D0-4F76-9256-071B779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02A298-B838-49FF-931E-62F7CD95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1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97AEC-94C0-48E8-B2B6-F959A055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038DD3-6038-4DCB-AEB1-7A5B2E065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BF3F7-BDC9-4D69-8185-D02A63EE6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7553-333F-493B-AB60-65A027368D90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FEDB-F0E7-4C7F-9E90-E2026C70F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DE338-4975-4221-B961-2D548D92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14FC-0BE4-4353-BD45-D1B339087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3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F5AC6-E334-4ED6-AD01-395C9FCCA617}"/>
              </a:ext>
            </a:extLst>
          </p:cNvPr>
          <p:cNvSpPr/>
          <p:nvPr/>
        </p:nvSpPr>
        <p:spPr>
          <a:xfrm>
            <a:off x="1747830" y="1886575"/>
            <a:ext cx="6096000" cy="2253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Candara" panose="020E0502030303020204" pitchFamily="34" charset="0"/>
                <a:ea typeface="BatangChe" panose="02030609000101010101" pitchFamily="49" charset="-127"/>
              </a:rPr>
              <a:t>СУХОМЛИНСКИЙ</a:t>
            </a:r>
            <a:r>
              <a:rPr lang="ru-RU" sz="4400" b="1" i="1" dirty="0">
                <a:solidFill>
                  <a:schemeClr val="bg1"/>
                </a:solidFill>
                <a:latin typeface="Candara" panose="020E0502030303020204" pitchFamily="34" charset="0"/>
                <a:ea typeface="BatangChe" panose="02030609000101010101" pitchFamily="49" charset="-127"/>
              </a:rPr>
              <a:t> 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  <a:latin typeface="Candara" panose="020E0502030303020204" pitchFamily="34" charset="0"/>
                <a:ea typeface="BatangChe" panose="02030609000101010101" pitchFamily="49" charset="-127"/>
              </a:rPr>
              <a:t>Василий Александрович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>
                <a:solidFill>
                  <a:schemeClr val="bg1"/>
                </a:solidFill>
                <a:latin typeface="Candara" panose="020E0502030303020204" pitchFamily="34" charset="0"/>
                <a:ea typeface="BatangChe" panose="02030609000101010101" pitchFamily="49" charset="-127"/>
              </a:rPr>
              <a:t>(1918-1970)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82660"/>
            <a:ext cx="895673" cy="771353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A85540E-A01C-4657-A8D0-A4658914908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40" y="116867"/>
            <a:ext cx="2144927" cy="118166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AF58CE2-55D8-4A58-9F2D-90006351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0" y="348879"/>
            <a:ext cx="423528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5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9"/>
            <a:ext cx="12191980" cy="70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17D874-5D2E-4B37-B9F1-CF6BAB490F2C}"/>
              </a:ext>
            </a:extLst>
          </p:cNvPr>
          <p:cNvSpPr/>
          <p:nvPr/>
        </p:nvSpPr>
        <p:spPr>
          <a:xfrm>
            <a:off x="1596497" y="132971"/>
            <a:ext cx="6491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Письма к сыну / В. А. Сухомлинский ; [Предисл. Г. Медынского]. - Москва : Просвещение, 1979. - 95 с.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6CDFC1-5095-474B-93FE-013BE26ED060}"/>
              </a:ext>
            </a:extLst>
          </p:cNvPr>
          <p:cNvSpPr/>
          <p:nvPr/>
        </p:nvSpPr>
        <p:spPr>
          <a:xfrm>
            <a:off x="2374430" y="5769815"/>
            <a:ext cx="6544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Письма к сыну / В. А. Сухомлинский. - Москва : Просвещение, 1987. - 121 с.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42B764-2E3D-4161-8BB0-746F9031FF1C}"/>
              </a:ext>
            </a:extLst>
          </p:cNvPr>
          <p:cNvSpPr/>
          <p:nvPr/>
        </p:nvSpPr>
        <p:spPr>
          <a:xfrm>
            <a:off x="1752698" y="1074509"/>
            <a:ext cx="62518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«Письма к сыну» – завершение трилогии о становлении личности ребёнка – «Сердце отдаю детям» и «Рождение гражданина». Книга является органическим продолжением мыслей педагога о воспитании гармоничной личности молодого человека. Написанная в своеобразном жанре, она содержит беседы отца и сына-студента о смысле жизни, роли труда, личностном и профессиональном развитии, о гражданском, нравственном и физическом становлении молодого человека, о восприятии им окружающей жизни, о роли отца и матери в семье – и многих других проблемах и вопросах, которые волнуют молодежь в любые времена.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9BE569-6FC7-4EB8-99FB-03DA68BBD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465" y="1768641"/>
            <a:ext cx="2844216" cy="42816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DCC224-DABF-434E-85B7-4EA65090B33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43" y="0"/>
            <a:ext cx="2168809" cy="31534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A0E135-5865-4668-A004-EC8096EFD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2" y="441854"/>
            <a:ext cx="2288266" cy="3591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26150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нига, Шрифт, Книжная обложка&#10;&#10;Автоматически созданное описание">
            <a:extLst>
              <a:ext uri="{FF2B5EF4-FFF2-40B4-BE49-F238E27FC236}">
                <a16:creationId xmlns:a16="http://schemas.microsoft.com/office/drawing/2014/main" id="{9328951D-E40D-49F7-B5BD-72C690E46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/>
        </p:blipFill>
        <p:spPr>
          <a:xfrm>
            <a:off x="8677028" y="649705"/>
            <a:ext cx="3117182" cy="46877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00F44F-337F-4BBF-A2A5-44F002F8FC46}"/>
              </a:ext>
            </a:extLst>
          </p:cNvPr>
          <p:cNvSpPr/>
          <p:nvPr/>
        </p:nvSpPr>
        <p:spPr>
          <a:xfrm>
            <a:off x="2184763" y="3142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Мудрая власть коллектива : (Методика воспитания коллектива) / пер. с укр. Н.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Дангуловой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. - Москва : Мол. гвардия, 1975. - 239 с., 8 л. ил.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A00670-E4B4-4841-8B2A-5DFF3AC83A7D}"/>
              </a:ext>
            </a:extLst>
          </p:cNvPr>
          <p:cNvSpPr/>
          <p:nvPr/>
        </p:nvSpPr>
        <p:spPr>
          <a:xfrm>
            <a:off x="2023856" y="2168374"/>
            <a:ext cx="64178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 работа примыкает и как бы развивает идеи и положения, разработанные в книге "Рождение гражданина". Автор раскрывает педагогические "секреты" воспитания юношества, огромную роль коллектива в формировании духовного и нравственного облика подростка.</a:t>
            </a:r>
            <a:endParaRPr lang="ru-RU" sz="2000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3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9A28BC-43BC-48DF-8CA2-DDE275EF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861" y="360946"/>
            <a:ext cx="3781425" cy="55245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76E8B8-72E0-4481-8C8A-AC1FACEC5C32}"/>
              </a:ext>
            </a:extLst>
          </p:cNvPr>
          <p:cNvSpPr/>
          <p:nvPr/>
        </p:nvSpPr>
        <p:spPr>
          <a:xfrm>
            <a:off x="2537911" y="241087"/>
            <a:ext cx="4909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Воспитание коммунистического отношения к труду : опыт воспитательной работы в сельской школе / В.А. Сухомлинский. – Москва : АПН РСФСР, 1959. – 439 с.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5487F8-E1B3-4C62-B597-46C4AD7F8CA3}"/>
              </a:ext>
            </a:extLst>
          </p:cNvPr>
          <p:cNvSpPr/>
          <p:nvPr/>
        </p:nvSpPr>
        <p:spPr>
          <a:xfrm>
            <a:off x="1978130" y="2453914"/>
            <a:ext cx="610454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«Умственно трудиться - это значит не просто «думать». Мышление приобретает характер труда при том условии, когда оно целенаправленно, когда человек стремится к достижению определенного результата»</a:t>
            </a:r>
            <a:b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Сухомлинский В.А. «Воспитание коммунистического отношения к труду».</a:t>
            </a:r>
          </a:p>
        </p:txBody>
      </p:sp>
    </p:spTree>
    <p:extLst>
      <p:ext uri="{BB962C8B-B14F-4D97-AF65-F5344CB8AC3E}">
        <p14:creationId xmlns:p14="http://schemas.microsoft.com/office/powerpoint/2010/main" val="203444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457B55-5890-42B8-A733-3B83AA7DA769}"/>
              </a:ext>
            </a:extLst>
          </p:cNvPr>
          <p:cNvSpPr/>
          <p:nvPr/>
        </p:nvSpPr>
        <p:spPr>
          <a:xfrm>
            <a:off x="2601578" y="4312136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В.А. Духовный мир школьника: (подросткового и юношеского возраста) / В.А. Сухомлинский. – Москва : Государственное учебно-педагогическое издательство Министерства просвещения РСФСР, 1961. – 224 с.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EA2078-DD94-4C52-B34B-655B1CBA36AB}"/>
              </a:ext>
            </a:extLst>
          </p:cNvPr>
          <p:cNvSpPr/>
          <p:nvPr/>
        </p:nvSpPr>
        <p:spPr>
          <a:xfrm>
            <a:off x="2045428" y="805635"/>
            <a:ext cx="63736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Работая учителем, классным руководителем, завучем и директором школы, Сухомлинский в течение 25 лет изучал жизнь и труд многих ученических коллективов разных возрастов, а также опыт воспитательной работы учителей и классных руководителей других школ. При этом ставилась задача — выяснить роль самых разнообразных факторов, определяющих становление духовного облика школьников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A22175-CBA5-4FFF-82CC-48B89C3D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30" y="505249"/>
            <a:ext cx="3212933" cy="4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8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556A7-C11B-4BBA-8455-62DF178DD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577" y="281908"/>
            <a:ext cx="3495675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E4D3E5-FEAD-4A46-AE7B-ACDEBDD6DCD1}"/>
              </a:ext>
            </a:extLst>
          </p:cNvPr>
          <p:cNvSpPr/>
          <p:nvPr/>
        </p:nvSpPr>
        <p:spPr>
          <a:xfrm>
            <a:off x="2011117" y="698778"/>
            <a:ext cx="5821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Нравственный идеал молодого поколения / В. А. Сухомлинский - Москва : Изд-во Академии педагогических наук РСФСР, 1963. - 152 с.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B263D2-54F6-409C-912C-C1BC3989A636}"/>
              </a:ext>
            </a:extLst>
          </p:cNvPr>
          <p:cNvSpPr/>
          <p:nvPr/>
        </p:nvSpPr>
        <p:spPr>
          <a:xfrm>
            <a:off x="2118912" y="2347228"/>
            <a:ext cx="58214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Предметом особого внимания Сухомлинского был нравственный идеал как важнейший источник волевых усилий, побуждающих к активному действию. В книге он ставил своей целью выяснить место нравственного идеала в самоутверждении личности, в формировании и укреплении чувства ответственности старших школьников за свою деятельность, поведение,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51502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F467B2-7E7A-43CD-95CF-990E2635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2" y="2630545"/>
            <a:ext cx="2631888" cy="4034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EAF21-EA66-4B27-B605-8933C88BF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880" y="107468"/>
            <a:ext cx="2559923" cy="3878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5C7A07-EAF3-45BC-9996-648D86135808}"/>
              </a:ext>
            </a:extLst>
          </p:cNvPr>
          <p:cNvSpPr/>
          <p:nvPr/>
        </p:nvSpPr>
        <p:spPr>
          <a:xfrm>
            <a:off x="6191282" y="5054043"/>
            <a:ext cx="579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Сухомлинский, В. А. Как воспитать настоящего человека : (Советы воспитателям) / В. А. Сухомлинский. – Минск : Народная асвета, 1978. – 288 с.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EBA43F-B5AA-48C0-9EF2-D1015C48F8CC}"/>
              </a:ext>
            </a:extLst>
          </p:cNvPr>
          <p:cNvSpPr/>
          <p:nvPr/>
        </p:nvSpPr>
        <p:spPr>
          <a:xfrm>
            <a:off x="3291682" y="26916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 В.А. Как воспитать настоящего человека. (Советы воспитателям). – Москва : Педагогика, 1989. – 288 с. – (Библиотека учителя).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477D38-1A71-49B6-8B12-035DB3712713}"/>
              </a:ext>
            </a:extLst>
          </p:cNvPr>
          <p:cNvSpPr/>
          <p:nvPr/>
        </p:nvSpPr>
        <p:spPr>
          <a:xfrm>
            <a:off x="1914152" y="509808"/>
            <a:ext cx="6939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Проблему нравственного воспитания В. А. Сухомлинский считал самой главной в работе школы. В книгу включены беседы, которые учитель может использовать в воспитании у учащихся патриотизма, гражданственности, любви к близким, природе, учителю.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CDD615-DDBB-4EE4-BC74-B95D35E95DED}"/>
              </a:ext>
            </a:extLst>
          </p:cNvPr>
          <p:cNvSpPr/>
          <p:nvPr/>
        </p:nvSpPr>
        <p:spPr>
          <a:xfrm>
            <a:off x="3291682" y="3913040"/>
            <a:ext cx="7034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«Учитель лишь тогда становится воспитателем, когда в его руках тончайший инструмент воспитания - наука о нравственности, этика.»</a:t>
            </a:r>
            <a:b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5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57F658-B3F2-4484-A7A0-B951C7EFD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293" y="284245"/>
            <a:ext cx="2941972" cy="47342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E26C79-A048-4031-A3C8-CB0308C6B5FE}"/>
              </a:ext>
            </a:extLst>
          </p:cNvPr>
          <p:cNvSpPr/>
          <p:nvPr/>
        </p:nvSpPr>
        <p:spPr>
          <a:xfrm>
            <a:off x="5253072" y="1958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Родина в сердце / В. А. Сухомлинский. – Москва : Молодая гвардия, 1980. – 192 с.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CB47F1-9F36-4E85-9C58-90709C95F345}"/>
              </a:ext>
            </a:extLst>
          </p:cNvPr>
          <p:cNvSpPr/>
          <p:nvPr/>
        </p:nvSpPr>
        <p:spPr>
          <a:xfrm>
            <a:off x="5156935" y="1119142"/>
            <a:ext cx="6288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центре данной книги - в ее основу положено неопубликованное ранее произведение - стоит проблема воспитания человека-гражданина, человека - патриота своей Родины, своего народа, его культуры. С чего начать это воспитание? С формирования у ребенка любви к родной природе, своим родителям, старшим, родному слову, героическим делам советских людей - отвечает автор. Книга написана живо, эмоционально, хорошим литературным языком.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832C1F-05A7-46A2-9657-E465194412DF}"/>
              </a:ext>
            </a:extLst>
          </p:cNvPr>
          <p:cNvSpPr/>
          <p:nvPr/>
        </p:nvSpPr>
        <p:spPr>
          <a:xfrm>
            <a:off x="3047238" y="493551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«Чтобы по-настоящему познать счастье, человек с детства должен находить радость в творении счастья для других людей, для коллектива, для общества.»</a:t>
            </a:r>
          </a:p>
        </p:txBody>
      </p:sp>
    </p:spTree>
    <p:extLst>
      <p:ext uri="{BB962C8B-B14F-4D97-AF65-F5344CB8AC3E}">
        <p14:creationId xmlns:p14="http://schemas.microsoft.com/office/powerpoint/2010/main" val="278779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, канцтовары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3516278A-533B-4DAB-9261-CCC68F162C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r="17073"/>
          <a:stretch/>
        </p:blipFill>
        <p:spPr>
          <a:xfrm>
            <a:off x="91943" y="2977088"/>
            <a:ext cx="2303295" cy="35894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Изображение выглядит как текст, книга, Человеческое лиц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2793AF6-40E6-4D51-8757-0FC534807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11" y="-7581"/>
            <a:ext cx="2130527" cy="3494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 descr="Изображение выглядит как текст, книга, Прямоугольник, переплет&#10;&#10;Автоматически созданное описание">
            <a:extLst>
              <a:ext uri="{FF2B5EF4-FFF2-40B4-BE49-F238E27FC236}">
                <a16:creationId xmlns:a16="http://schemas.microsoft.com/office/drawing/2014/main" id="{C50C7774-9112-4AC8-B805-04C7322B5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46" y="3315341"/>
            <a:ext cx="2438400" cy="325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FED739-1F9E-42A4-A5BD-397E8DB4754D}"/>
              </a:ext>
            </a:extLst>
          </p:cNvPr>
          <p:cNvSpPr/>
          <p:nvPr/>
        </p:nvSpPr>
        <p:spPr>
          <a:xfrm>
            <a:off x="3594687" y="5301705"/>
            <a:ext cx="4390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О воспитании / В.А. Сухомлинский. – Москва : Политиздат, 1971. – 272 с. ; 1975.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F40B5E-DA83-44C4-A2AF-E2B8FC9D5D69}"/>
              </a:ext>
            </a:extLst>
          </p:cNvPr>
          <p:cNvSpPr/>
          <p:nvPr/>
        </p:nvSpPr>
        <p:spPr>
          <a:xfrm>
            <a:off x="3372972" y="59683"/>
            <a:ext cx="6283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О воспитании / В. А. Сухомлинский; [сост. и авт. вступит. очерков С. Соловейчик]. - 4-е изд. - Москва : Политиздат, 1982. - 270 с. :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портр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D56E03C-E204-4B22-A24F-DE6EB18F63B9}"/>
              </a:ext>
            </a:extLst>
          </p:cNvPr>
          <p:cNvSpPr/>
          <p:nvPr/>
        </p:nvSpPr>
        <p:spPr>
          <a:xfrm>
            <a:off x="2518896" y="1319695"/>
            <a:ext cx="6448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Книга составлена необычно: по странице, по абзацу, по строчке здесь собраны выдержки из многочисленных книг и статей В. А. Сухомлинского. Читатель получает возможность познакомиться с его мыслями о воспитании детей в семье и школе. «Педагогика должна стать наукой для всех», – писал В.А. Сухомлинский. Родители, учителя, воспитатели – все, кого волнуют вопросы воспитания, найдут в этой книге и практический совет, и размышления ученого о насущных проблемах педагогики. </a:t>
            </a:r>
          </a:p>
        </p:txBody>
      </p:sp>
    </p:spTree>
    <p:extLst>
      <p:ext uri="{BB962C8B-B14F-4D97-AF65-F5344CB8AC3E}">
        <p14:creationId xmlns:p14="http://schemas.microsoft.com/office/powerpoint/2010/main" val="296612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9FEEF-EBCF-42B9-B10D-62351CF50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989" y="791868"/>
            <a:ext cx="3163867" cy="47299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98F413-B95A-4303-A110-1195865991AD}"/>
              </a:ext>
            </a:extLst>
          </p:cNvPr>
          <p:cNvSpPr/>
          <p:nvPr/>
        </p:nvSpPr>
        <p:spPr>
          <a:xfrm>
            <a:off x="5293238" y="3886341"/>
            <a:ext cx="61247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Павлышская средняя школа : обобщение опыта учеб.-воспитательной работы в сельской средней школе / В. А. Сухомлинский. - 2-е изд. - Москва : Просвещение, 1979. - 396 с., 9 л. ил.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D7FF9C-DE26-4C94-BA48-6A02EBF1B0C8}"/>
              </a:ext>
            </a:extLst>
          </p:cNvPr>
          <p:cNvSpPr/>
          <p:nvPr/>
        </p:nvSpPr>
        <p:spPr>
          <a:xfrm>
            <a:off x="5337354" y="760796"/>
            <a:ext cx="64656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«Павлышская средняя школа» содержит богатый фактический материал, оригинальные эмпирические и теоретические обобщения фактов, педагогические гипотезы, результаты их проверки, наконец, ценные педагогические выводы, интересные читателю не только для теоретического самообразования, но и для руководства в практической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86901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D7342C-0875-45F2-858A-DA6AF3B2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602" y="456198"/>
            <a:ext cx="3312445" cy="49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6D6B27-3BAC-4AD8-A8F3-70B75A6A4340}"/>
              </a:ext>
            </a:extLst>
          </p:cNvPr>
          <p:cNvSpPr/>
          <p:nvPr/>
        </p:nvSpPr>
        <p:spPr>
          <a:xfrm>
            <a:off x="2527643" y="989180"/>
            <a:ext cx="5349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книге В. А. Сухомлинский делится с молодыми руководителями школ большим опытом работы, своими наблюдениями за учениками, мыслями о воспитании и обучении школьника.</a:t>
            </a:r>
            <a:b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7BB14E-E4A4-43DB-AF1B-C74BEF757F92}"/>
              </a:ext>
            </a:extLst>
          </p:cNvPr>
          <p:cNvSpPr/>
          <p:nvPr/>
        </p:nvSpPr>
        <p:spPr>
          <a:xfrm>
            <a:off x="2085345" y="3969756"/>
            <a:ext cx="5593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Разговор с молодым директором школы / В. А. Сухомлинский. - Москва : Просвещение, 1973. - 204 с.</a:t>
            </a:r>
          </a:p>
        </p:txBody>
      </p:sp>
    </p:spTree>
    <p:extLst>
      <p:ext uri="{BB962C8B-B14F-4D97-AF65-F5344CB8AC3E}">
        <p14:creationId xmlns:p14="http://schemas.microsoft.com/office/powerpoint/2010/main" val="413720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DDDC7A-804A-41B6-9D62-EE1598802998}"/>
              </a:ext>
            </a:extLst>
          </p:cNvPr>
          <p:cNvSpPr/>
          <p:nvPr/>
        </p:nvSpPr>
        <p:spPr>
          <a:xfrm>
            <a:off x="1776537" y="389108"/>
            <a:ext cx="9725651" cy="441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75"/>
              </a:spcAft>
            </a:pP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Уважаемые читатели!</a:t>
            </a: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Вашему вниманию представлена виртуальная книжная выставка «Сухомлинский Василий Александрович», подготовленная к 105-летию со дня его рождения.</a:t>
            </a: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включает книги из библиотечного фонда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Ишимского</a:t>
            </a:r>
            <a:r>
              <a:rPr lang="ru-RU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педагогического института (филиала) Тюменского государственного университета: труды В.А. Сухомлинского, а также книги о его жизни и деятельности.</a:t>
            </a: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Ознакомиться с этими книгами вы можете на выставке, организованной в читальном зале </a:t>
            </a:r>
            <a:endParaRPr lang="ru-RU" sz="22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FFFA2B-7AA9-43B0-B7C0-4CBA432DF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04364"/>
            <a:ext cx="986589" cy="8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644BD0-E9EA-4D44-8DFB-FA77D99034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389" r="15467"/>
          <a:stretch/>
        </p:blipFill>
        <p:spPr>
          <a:xfrm>
            <a:off x="1985972" y="1268627"/>
            <a:ext cx="3092117" cy="453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A5F884-D67B-4B94-9A9D-A3E104F44DBC}"/>
              </a:ext>
            </a:extLst>
          </p:cNvPr>
          <p:cNvSpPr/>
          <p:nvPr/>
        </p:nvSpPr>
        <p:spPr>
          <a:xfrm>
            <a:off x="1985972" y="1457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Методика воспитания коллектива / В. А. Сухомлинский. - Москва : Просвещение, 1981. - 192 с.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9279FD-6798-456C-94AE-967D3C19A757}"/>
              </a:ext>
            </a:extLst>
          </p:cNvPr>
          <p:cNvSpPr/>
          <p:nvPr/>
        </p:nvSpPr>
        <p:spPr>
          <a:xfrm>
            <a:off x="5405427" y="1268627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Сухомлинский обосновывает принципы воспитания ученического коллектива, раскрывает методику организации его деятельности, характеризует систему внутриколлективных отношений и заостряет особое внимание на создании благоприятных условий для социализации личности каждого ребенка. Книга проникнута глубоким гуманизмом, стремлением автора показать, как в современной школе необходимо воспитывать человека-коллективиста, гражданина, творца.</a:t>
            </a:r>
          </a:p>
        </p:txBody>
      </p:sp>
    </p:spTree>
    <p:extLst>
      <p:ext uri="{BB962C8B-B14F-4D97-AF65-F5344CB8AC3E}">
        <p14:creationId xmlns:p14="http://schemas.microsoft.com/office/powerpoint/2010/main" val="12680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419824"/>
            <a:ext cx="12191980" cy="72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ABEDA-0C9B-4A5D-9672-824606D8F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2710" y="131360"/>
            <a:ext cx="3606356" cy="5391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5A3E4D-9896-41E4-9734-9050F9DB1AD5}"/>
              </a:ext>
            </a:extLst>
          </p:cNvPr>
          <p:cNvSpPr/>
          <p:nvPr/>
        </p:nvSpPr>
        <p:spPr>
          <a:xfrm>
            <a:off x="1886984" y="3861351"/>
            <a:ext cx="65937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От первого читателя: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	Прочитаны статьи В.А. Сухомлинского. Впечатление от них долго остается в памяти и вызывает размышления о жизни, людях, их духовном состоянии, о реалиях сегодняшних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дней.</a:t>
            </a:r>
          </a:p>
          <a:p>
            <a:pPr algn="r"/>
            <a: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А. Ф. Иванов, директор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Мятлевской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средней школы Калужской области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A783CD-7F90-4A86-9B08-6C01FB46F3FD}"/>
              </a:ext>
            </a:extLst>
          </p:cNvPr>
          <p:cNvSpPr/>
          <p:nvPr/>
        </p:nvSpPr>
        <p:spPr>
          <a:xfrm>
            <a:off x="2673498" y="-81090"/>
            <a:ext cx="5808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 / составитель и автор вступ. статьи Г. Д. Глейзер. – Переиздание – Москва : Издательский Дом Шалвы Амонашвили, 2002. – 224 с.  – (Антология гуманной педагогики).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7F33D5-B6A7-4BBA-AFA6-8D7C35C31F0C}"/>
              </a:ext>
            </a:extLst>
          </p:cNvPr>
          <p:cNvSpPr/>
          <p:nvPr/>
        </p:nvSpPr>
        <p:spPr>
          <a:xfrm>
            <a:off x="1652283" y="1248574"/>
            <a:ext cx="6678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книгу включены избранные страницы произведений Сухомлинского, которые помогут проникнуть в сущность его гуманистических идей, узнать о его нелегкой жизни и борьбе, почувствовать величие личности этого удивительного человека, педагога, художника, учиться у него по-настоящему любить детей, отдавая им себя без остатка</a:t>
            </a:r>
          </a:p>
        </p:txBody>
      </p:sp>
    </p:spTree>
    <p:extLst>
      <p:ext uri="{BB962C8B-B14F-4D97-AF65-F5344CB8AC3E}">
        <p14:creationId xmlns:p14="http://schemas.microsoft.com/office/powerpoint/2010/main" val="3539312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347633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зеле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AF8849E-9CB5-4D84-B1FC-4774254DF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2" y="572779"/>
            <a:ext cx="3113820" cy="502881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D12CF9-9D8E-46AC-8007-70219AA85955}"/>
              </a:ext>
            </a:extLst>
          </p:cNvPr>
          <p:cNvSpPr/>
          <p:nvPr/>
        </p:nvSpPr>
        <p:spPr>
          <a:xfrm>
            <a:off x="5598758" y="5727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"Не только разумом, но и сердцем..." : Сборник статей и фрагментов из работ / В. Сухомлинский; [вступ. ст. Л. Голованова]. - Москва : Молодая гвардия, 1986. – 205 с. - (Для тех, кто работает с пионерами) (Библиотечка вожатого).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D1BD35-2616-4D4E-83FA-7937C0253274}"/>
              </a:ext>
            </a:extLst>
          </p:cNvPr>
          <p:cNvSpPr/>
          <p:nvPr/>
        </p:nvSpPr>
        <p:spPr>
          <a:xfrm>
            <a:off x="5418221" y="30871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Только тот сможет стать настоящим учителем, кто никогда не забывает, что он и сам был ребенком.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Сухомлинский В.А. «Сердце отдаю детям».</a:t>
            </a:r>
          </a:p>
          <a:p>
            <a:pPr algn="r"/>
            <a:endParaRPr lang="ru-RU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endParaRPr lang="ru-RU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20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338DA-3C67-47A0-9124-7B2147B37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600" y="295335"/>
            <a:ext cx="3876675" cy="55245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073A5D-634B-4692-B1D5-4FAD64DC3AFB}"/>
              </a:ext>
            </a:extLst>
          </p:cNvPr>
          <p:cNvSpPr/>
          <p:nvPr/>
        </p:nvSpPr>
        <p:spPr>
          <a:xfrm>
            <a:off x="6094476" y="317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Родчанин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Е. Г. Гуманист. Мыслитель. Педагог : об идеалах В. А. Сухомлинского/ Е. Г.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Родчанин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И. А. 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Зязюн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. - Москва : Педагогика, 1991. – 112 с.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252C53-106A-4EC9-9381-3F46EB6DBA16}"/>
              </a:ext>
            </a:extLst>
          </p:cNvPr>
          <p:cNvSpPr/>
          <p:nvPr/>
        </p:nvSpPr>
        <p:spPr>
          <a:xfrm>
            <a:off x="5991727" y="1749996"/>
            <a:ext cx="5799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книге впервые предпринята попытка проследить философские, нравственные, этические и эстетические истоки идеалов В.А. Сухомлинского, нелегкий путь их становления и утверждения. Ведь только поняв непростой путь развития этого выдающегося мыслителя, гуманиста и педагога, можно приблизиться к его миропониманию.</a:t>
            </a:r>
          </a:p>
        </p:txBody>
      </p:sp>
    </p:spTree>
    <p:extLst>
      <p:ext uri="{BB962C8B-B14F-4D97-AF65-F5344CB8AC3E}">
        <p14:creationId xmlns:p14="http://schemas.microsoft.com/office/powerpoint/2010/main" val="2406994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34D0D1-32E5-44B1-B08E-BC9A4EEA1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0258" y="697893"/>
            <a:ext cx="2960520" cy="449076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5A3E4D-9896-41E4-9734-9050F9DB1AD5}"/>
              </a:ext>
            </a:extLst>
          </p:cNvPr>
          <p:cNvSpPr/>
          <p:nvPr/>
        </p:nvSpPr>
        <p:spPr>
          <a:xfrm>
            <a:off x="2210573" y="5260261"/>
            <a:ext cx="6635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Борисовский, А. М. В. А. Сухомлинский : книга для учащихся / А. М. Борисовский. - Москва : Просвещение, 1985. – 128 с. : ил. – (Люди науки).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A783CD-7F90-4A86-9B08-6C01FB46F3FD}"/>
              </a:ext>
            </a:extLst>
          </p:cNvPr>
          <p:cNvSpPr/>
          <p:nvPr/>
        </p:nvSpPr>
        <p:spPr>
          <a:xfrm>
            <a:off x="5269832" y="236228"/>
            <a:ext cx="6821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Тартаковский, Б. С.  Повесть об учителе Сухомлинском / Б. С. Тартаковский. - Москва : Молодая гвардия, 1972. – 272 с. : ил.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E76F9C-9316-49B3-9B47-35EA9325F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3955" y="1056388"/>
            <a:ext cx="3418809" cy="51592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778268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0422D9-F68E-4435-AE59-7C6D9D473403}"/>
              </a:ext>
            </a:extLst>
          </p:cNvPr>
          <p:cNvSpPr/>
          <p:nvPr/>
        </p:nvSpPr>
        <p:spPr>
          <a:xfrm>
            <a:off x="2069433" y="998621"/>
            <a:ext cx="9264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Каждый новый день отделяет нас от  того времени, в котором жил и творил В. А. Сухомлинский, но, как это всегда бывает, мысли и дела истинно великих людей со временем не только не устаревают, не только не отдаляются, но становятся все ближе, нужнее новым поколениям. Так и гуманистическая педагогика Василия Александровича Сухомлинского продолжает активно воплощаться и развиваться в жизни современной российской школы. И этот процесс необратим.</a:t>
            </a:r>
          </a:p>
          <a:p>
            <a:pPr algn="just"/>
            <a:endParaRPr lang="ru-RU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Г. Д. Глейзер</a:t>
            </a:r>
          </a:p>
        </p:txBody>
      </p:sp>
    </p:spTree>
    <p:extLst>
      <p:ext uri="{BB962C8B-B14F-4D97-AF65-F5344CB8AC3E}">
        <p14:creationId xmlns:p14="http://schemas.microsoft.com/office/powerpoint/2010/main" val="107823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9"/>
            <a:ext cx="12191980" cy="721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EA99D6-14BA-433C-9AC4-97FE652B42E4}"/>
              </a:ext>
            </a:extLst>
          </p:cNvPr>
          <p:cNvSpPr/>
          <p:nvPr/>
        </p:nvSpPr>
        <p:spPr>
          <a:xfrm>
            <a:off x="1776538" y="389108"/>
            <a:ext cx="6844294" cy="54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Сухомлинский создал оригинальную педагогическую систему, основывающуюся на принципах гуманизма, на признании личности ребёнка высшей ценностью, на которую должны быть ориентированы процессы воспитания и образования, творческая деятельность сплочённого коллектива педагогов-единомышленников и учащихся. Он строил процесс обучения как радостный труд; большое внимание уделял формированию мировоззрения учащихся; важная роль в обучении отводилась слову учителя, художественному стилю изложения, сочинению вместе с детьми сказок, художественных произведений, чтению книг.</a:t>
            </a:r>
            <a:endParaRPr lang="ru-RU" sz="22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FD11BB-ACDC-4EC4-97BF-B42606E7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17" y="661739"/>
            <a:ext cx="3277657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E25EFE-01AF-45B5-A261-0044E95ED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12232"/>
            <a:ext cx="977453" cy="8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3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B1214B-CAA1-4A72-B26C-601683184EFF}"/>
              </a:ext>
            </a:extLst>
          </p:cNvPr>
          <p:cNvSpPr/>
          <p:nvPr/>
        </p:nvSpPr>
        <p:spPr>
          <a:xfrm>
            <a:off x="5906550" y="216569"/>
            <a:ext cx="5740018" cy="574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Сухомлинский В. А. всю жизнь проработал в школе, написал около 30 книг, свыше 1500 сказок для детей, около 600 статей о воспитании и обучении подростков. Тем самым оказал огромное влияние на развитие отечественной педагогики. </a:t>
            </a: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Его наиболее значительные произведения: «Сердце отдаю детям», «Рождение гражданина», «Сто советов учителю», «Родительская педагогика», «Письма к сыну», «О воспитании», «Как воспитать настоящего человека», «Методика воспитания коллектива».</a:t>
            </a:r>
            <a:endParaRPr lang="ru-RU" sz="22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E2BD5B-E09C-4D08-AF72-DFB31D152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151" y="216569"/>
            <a:ext cx="3771497" cy="58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49B3DF-CF9C-4E50-8CA1-CCC7265D5764}"/>
              </a:ext>
            </a:extLst>
          </p:cNvPr>
          <p:cNvSpPr/>
          <p:nvPr/>
        </p:nvSpPr>
        <p:spPr>
          <a:xfrm>
            <a:off x="2913256" y="6154241"/>
            <a:ext cx="596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75"/>
              </a:spcBef>
              <a:spcAft>
                <a:spcPts val="1875"/>
              </a:spcAft>
            </a:pPr>
            <a:r>
              <a:rPr lang="ru-RU" sz="4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Факты биографии</a:t>
            </a:r>
            <a:endParaRPr lang="ru-RU" sz="4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BF9213-C42C-49C3-B4F6-DD310D4F04DC}"/>
              </a:ext>
            </a:extLst>
          </p:cNvPr>
          <p:cNvSpPr/>
          <p:nvPr/>
        </p:nvSpPr>
        <p:spPr>
          <a:xfrm>
            <a:off x="1756609" y="127159"/>
            <a:ext cx="9721517" cy="2037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 Сухомлинский (28 сентября 1918 –  2 сентября 1970) родился в Кировоградской области, в крестьянской семье, воспитавшей четверых детей (все стали учителями). Окончил Полтавский пединститут. С 17 лет преподавал в школе украинский язык и литературу.</a:t>
            </a:r>
            <a:endParaRPr lang="ru-RU" sz="24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C0BB62-CAF3-48E3-84A9-E383DEAD3489}"/>
              </a:ext>
            </a:extLst>
          </p:cNvPr>
          <p:cNvSpPr/>
          <p:nvPr/>
        </p:nvSpPr>
        <p:spPr>
          <a:xfrm>
            <a:off x="1756610" y="2321909"/>
            <a:ext cx="10069833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1941 году Сухомлинский добровольцем ушёл на фронт. Воевал на Западном и Калининском фронтах. Под Смоленском он получил первое ранение. В январе 1942 года он, младший политрук, был тяжело ранен, защищая Москву, и лишь чудом остался жив. Осколок снаряда остался в его груди навсегда. После лечения в госпитале на Урале просился на фронт, однако комиссия не могла признать его даже ограниченно годным. Был направлен работать директором школы пос. 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Удмуртской АССР (1942-1944).</a:t>
            </a:r>
            <a:endParaRPr lang="ru-RU" sz="24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768392-D95C-443F-93D5-C45247778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82660"/>
            <a:ext cx="895673" cy="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2DADE9-50B1-4779-AB5D-636E31370134}"/>
              </a:ext>
            </a:extLst>
          </p:cNvPr>
          <p:cNvSpPr/>
          <p:nvPr/>
        </p:nvSpPr>
        <p:spPr>
          <a:xfrm>
            <a:off x="3310342" y="6184141"/>
            <a:ext cx="596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75"/>
              </a:spcBef>
              <a:spcAft>
                <a:spcPts val="1875"/>
              </a:spcAft>
            </a:pPr>
            <a:r>
              <a:rPr lang="ru-RU" sz="4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Факты биографии</a:t>
            </a:r>
            <a:endParaRPr lang="ru-RU" sz="4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F0AB0D8-C12E-41D0-9337-7AEEC5F3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94" y="0"/>
            <a:ext cx="3072413" cy="3209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3B1BC36-D281-409B-AA39-AA9D23F4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13" y="1465145"/>
            <a:ext cx="5321656" cy="3547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0EEF63-D4B9-4970-B567-D2B4B2EB23C5}"/>
              </a:ext>
            </a:extLst>
          </p:cNvPr>
          <p:cNvSpPr/>
          <p:nvPr/>
        </p:nvSpPr>
        <p:spPr>
          <a:xfrm>
            <a:off x="4850267" y="190861"/>
            <a:ext cx="5939939" cy="124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освобождения Украины от фашистов вернулся в родные края и узнал, что его жена и сын убиты…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2D8109-69BD-427E-9F4E-E35F3E69AA00}"/>
              </a:ext>
            </a:extLst>
          </p:cNvPr>
          <p:cNvSpPr/>
          <p:nvPr/>
        </p:nvSpPr>
        <p:spPr>
          <a:xfrm>
            <a:off x="1680623" y="3244011"/>
            <a:ext cx="6391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1948 года Сухомлинский -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средней школы в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посёлке Павлыш недалеко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Кременчуга, где проработал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года, ежедневно встречая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крыльце своих учеников и учителей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каждого приветствуя по имени.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жил школой и – в школе…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73E967-993E-4AFF-8120-A49D52C31E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29114"/>
            <a:ext cx="957849" cy="8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7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4E06A6-A506-439F-B7B0-E0FC97A9F894}"/>
              </a:ext>
            </a:extLst>
          </p:cNvPr>
          <p:cNvSpPr/>
          <p:nvPr/>
        </p:nvSpPr>
        <p:spPr>
          <a:xfrm>
            <a:off x="2860384" y="6150114"/>
            <a:ext cx="7026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75"/>
              </a:spcBef>
              <a:spcAft>
                <a:spcPts val="1875"/>
              </a:spcAft>
            </a:pPr>
            <a:r>
              <a:rPr lang="ru-RU" sz="4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Невероятно, но факт…</a:t>
            </a:r>
            <a:endParaRPr lang="ru-RU" sz="4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B6B6C5-BA48-4B51-85E9-880AC009A5FA}"/>
              </a:ext>
            </a:extLst>
          </p:cNvPr>
          <p:cNvSpPr/>
          <p:nvPr/>
        </p:nvSpPr>
        <p:spPr>
          <a:xfrm>
            <a:off x="1588167" y="94091"/>
            <a:ext cx="10299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Его рабочий день начинался в 4 утра и заканчивался поздно вечером. Об энциклопедичности его знаний ходили легенды. Сухомлинский, будучи преподавателем украинского языка и литературы, самостоятельно изучил всю школьную программу и без труда мог заменить любого учителя в любом классе…</a:t>
            </a:r>
          </a:p>
        </p:txBody>
      </p:sp>
      <p:pic>
        <p:nvPicPr>
          <p:cNvPr id="10" name="Picture 2" descr="«Не только разумом, но и сердцем» (к 105-летию со дня рождения В. А. Сухомлинского), изображение №3">
            <a:extLst>
              <a:ext uri="{FF2B5EF4-FFF2-40B4-BE49-F238E27FC236}">
                <a16:creationId xmlns:a16="http://schemas.microsoft.com/office/drawing/2014/main" id="{1885B716-4486-4FE4-BE48-6A61EAEE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29" y="2253674"/>
            <a:ext cx="5816871" cy="361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918504-DB05-4670-8F3B-F1C7A9821AAE}"/>
              </a:ext>
            </a:extLst>
          </p:cNvPr>
          <p:cNvSpPr/>
          <p:nvPr/>
        </p:nvSpPr>
        <p:spPr>
          <a:xfrm>
            <a:off x="1753477" y="2356324"/>
            <a:ext cx="5245769" cy="38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 Василия Александровича Сухомлинского давно стали золотым фондом отечественной педагогики. 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беседы о добре и зле, о совести, о любви к детям, о том, как воспитывать родителя в себе не теряют своей актуальности.</a:t>
            </a:r>
            <a:endParaRPr lang="ru-RU" sz="24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135026-2480-4085-9DD8-C70FAC687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82660"/>
            <a:ext cx="895673" cy="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227318"/>
            <a:ext cx="12191980" cy="70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69BA70-0623-4413-B366-B86EBF46CEE6}"/>
              </a:ext>
            </a:extLst>
          </p:cNvPr>
          <p:cNvSpPr/>
          <p:nvPr/>
        </p:nvSpPr>
        <p:spPr>
          <a:xfrm>
            <a:off x="2001833" y="147460"/>
            <a:ext cx="7826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Сердце отдаю детям / В. А. Сухомлинский. - Минск : Народная асвета, 1982. – 288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56AE9-09AF-4342-9830-DAA8C0FCC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86" y="-45686"/>
            <a:ext cx="2046552" cy="317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C4777C-F243-480D-91F0-73F1707D6DA7}"/>
              </a:ext>
            </a:extLst>
          </p:cNvPr>
          <p:cNvSpPr/>
          <p:nvPr/>
        </p:nvSpPr>
        <p:spPr>
          <a:xfrm>
            <a:off x="2001833" y="941251"/>
            <a:ext cx="75611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 посвящена воспитательной работе с дошкольниками и учениками начальных классов, но не является пособием по педагогике, а служит в первую очередь духовному развитию воспитателей и учителей, взращиванию любви, чуткости, ответственности. В основе гуманистической педагогической системы автора — неразрывность воспитания и образования, нравственно-эстетического, физического и трудового развития в становлении гармоничной личности. Книга помогает понять, как ввести маленького человека в мир познания окружающей действительности, как пробудить и утвердить в его душе благородные чувства и переживания, как воспитать человеческое достоинство, веру в доброе начало в человеке, безграничную любовь к людям и родной земле.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 descr="Изображение выглядит как текст, книга, рукописный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D079216-3D54-4E73-8A97-78FFB12A1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038">
            <a:off x="9808733" y="3100687"/>
            <a:ext cx="1902657" cy="29957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93191B-A7C1-419F-A2F0-059C71A6DF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5" r="19095"/>
          <a:stretch/>
        </p:blipFill>
        <p:spPr>
          <a:xfrm>
            <a:off x="7972" y="3284117"/>
            <a:ext cx="1797353" cy="288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FAE33E-AB8C-4977-8CC8-167B27CA15D2}"/>
              </a:ext>
            </a:extLst>
          </p:cNvPr>
          <p:cNvSpPr/>
          <p:nvPr/>
        </p:nvSpPr>
        <p:spPr>
          <a:xfrm>
            <a:off x="2125939" y="5748513"/>
            <a:ext cx="7266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Сухомлинский, В. А. Сердце отдаю детям / В. А. Сухомлинский. - Киев :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Радянска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школа, 1974. – 270 с. ; 1988. – 270 с.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43FB0D-4E9C-44DE-8C08-43BB2E43B5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82660"/>
            <a:ext cx="895673" cy="7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Фон для презентации школа">
            <a:extLst>
              <a:ext uri="{FF2B5EF4-FFF2-40B4-BE49-F238E27FC236}">
                <a16:creationId xmlns:a16="http://schemas.microsoft.com/office/drawing/2014/main" id="{5AC36A39-9D40-4B3D-A2B1-1D9950D7D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-326428"/>
            <a:ext cx="12191980" cy="71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A8DA5-A49B-4857-96EC-E5E4FC4C3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68641"/>
            <a:ext cx="928320" cy="79946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047F23-3D51-46BF-8802-3B3357998640}"/>
              </a:ext>
            </a:extLst>
          </p:cNvPr>
          <p:cNvSpPr/>
          <p:nvPr/>
        </p:nvSpPr>
        <p:spPr>
          <a:xfrm>
            <a:off x="1806378" y="597241"/>
            <a:ext cx="66879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«Рождение гражданина» — плод многолетних раздумий над сложными вопросами формирования подростка. Как воспитать у ребенка интерес к знанию, как научить его трудиться с радостью, как пробудить и развить в нем стремление к красоте, вызвать желание стать настоящим человеком, человеком высоких нравственных идеалов и, главное, как воспитать в нем духовную несгибаемость, качества гражданина — эти непростые и острые проблемы встают со страниц книги.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3CE3F-C604-41C3-92BE-0282581F738C}"/>
              </a:ext>
            </a:extLst>
          </p:cNvPr>
          <p:cNvSpPr txBox="1"/>
          <p:nvPr/>
        </p:nvSpPr>
        <p:spPr>
          <a:xfrm>
            <a:off x="2719138" y="4373013"/>
            <a:ext cx="577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Сухомлинский В.А. Рождение гражданина / В. А. Сухомлинский. – Москва : Молодая гвардия, 1971. – 336 с.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6E6A80-1F3E-4624-B2BE-70308A35D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712" y="188167"/>
            <a:ext cx="3092115" cy="4978305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900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2388</Words>
  <Application>Microsoft Office PowerPoint</Application>
  <PresentationFormat>Широкоэкранный</PresentationFormat>
  <Paragraphs>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Гудилова Любовь Борисовна</dc:creator>
  <cp:lastModifiedBy>Гудилова Любовь Борисовна</cp:lastModifiedBy>
  <cp:revision>42</cp:revision>
  <dcterms:created xsi:type="dcterms:W3CDTF">2023-09-19T03:50:49Z</dcterms:created>
  <dcterms:modified xsi:type="dcterms:W3CDTF">2023-09-25T10:34:59Z</dcterms:modified>
</cp:coreProperties>
</file>